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64" r:id="rId3"/>
    <p:sldId id="2147474111" r:id="rId4"/>
    <p:sldId id="2147474113" r:id="rId5"/>
    <p:sldId id="2147474112" r:id="rId6"/>
    <p:sldId id="2147474114" r:id="rId7"/>
    <p:sldId id="2147474115" r:id="rId8"/>
    <p:sldId id="2147474116" r:id="rId9"/>
    <p:sldId id="2147474119" r:id="rId10"/>
    <p:sldId id="2147474118" r:id="rId11"/>
    <p:sldId id="2147474123" r:id="rId12"/>
    <p:sldId id="2147474121" r:id="rId13"/>
    <p:sldId id="2147474125" r:id="rId14"/>
    <p:sldId id="2147474120" r:id="rId15"/>
    <p:sldId id="2147474129" r:id="rId16"/>
    <p:sldId id="2147474138" r:id="rId17"/>
    <p:sldId id="2147474139" r:id="rId18"/>
    <p:sldId id="2147474141" r:id="rId19"/>
    <p:sldId id="2147474134" r:id="rId20"/>
    <p:sldId id="2147474136" r:id="rId21"/>
    <p:sldId id="2147474132" r:id="rId22"/>
    <p:sldId id="2147474142" r:id="rId23"/>
    <p:sldId id="2147474143" r:id="rId24"/>
    <p:sldId id="2147474145" r:id="rId25"/>
    <p:sldId id="2147474144" r:id="rId26"/>
    <p:sldId id="2147474148" r:id="rId27"/>
    <p:sldId id="2147474150" r:id="rId28"/>
    <p:sldId id="2147474146" r:id="rId29"/>
    <p:sldId id="2147474151" r:id="rId30"/>
    <p:sldId id="2147474149" r:id="rId31"/>
    <p:sldId id="2147474153" r:id="rId32"/>
    <p:sldId id="2147474154" r:id="rId33"/>
    <p:sldId id="26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7F2"/>
    <a:srgbClr val="C1D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660"/>
  </p:normalViewPr>
  <p:slideViewPr>
    <p:cSldViewPr snapToGrid="0">
      <p:cViewPr varScale="1">
        <p:scale>
          <a:sx n="96" d="100"/>
          <a:sy n="96"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 Id="rId4" Type="http://schemas.openxmlformats.org/officeDocument/2006/relationships/themeOverride" Target="../theme/themeOverride1.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Sheet4!$B$6:$B$56</cx:f>
        <cx:lvl ptCount="51" formatCode="General">
          <cx:pt idx="0">32.578585599486665</cx:pt>
          <cx:pt idx="1">118.44395234099963</cx:pt>
          <cx:pt idx="2">57.945729731999627</cx:pt>
          <cx:pt idx="3">91.393173039666664</cx:pt>
          <cx:pt idx="4">373.93776029866302</cx:pt>
          <cx:pt idx="5">88.223439555496668</cx:pt>
          <cx:pt idx="6">33.052106032000005</cx:pt>
          <cx:pt idx="7">2.6614874183333335</cx:pt>
          <cx:pt idx="8">12.342792788333334</cx:pt>
          <cx:pt idx="9">244.90345203360627</cx:pt>
          <cx:pt idx="10">137.68880459729999</cx:pt>
          <cx:pt idx="11">19.556054022559998</cx:pt>
          <cx:pt idx="12">49.482867646666662</cx:pt>
          <cx:pt idx="13">16.748146513999998</cx:pt>
          <cx:pt idx="14">204.44933950833331</cx:pt>
          <cx:pt idx="15">177.83375222066667</cx:pt>
          <cx:pt idx="16">60.430953557332963</cx:pt>
          <cx:pt idx="17">130.13091781066666</cx:pt>
          <cx:pt idx="18">201.30456983633334</cx:pt>
          <cx:pt idx="19">60.212711639666665</cx:pt>
          <cx:pt idx="20">59.026725336333328</cx:pt>
          <cx:pt idx="21">15.040722878719997</cx:pt>
          <cx:pt idx="22">155.92639044803298</cx:pt>
          <cx:pt idx="23">77.214205232999618</cx:pt>
          <cx:pt idx="24">124.355647064</cx:pt>
          <cx:pt idx="25">62.86587498069963</cx:pt>
          <cx:pt idx="26">32.089295511899962</cx:pt>
          <cx:pt idx="27">120.35548453756631</cx:pt>
          <cx:pt idx="28">51.327589950632962</cx:pt>
          <cx:pt idx="29">38.12618307299963</cx:pt>
          <cx:pt idx="30">13.5230773777</cx:pt>
          <cx:pt idx="31">112.44275476866666</cx:pt>
          <cx:pt idx="32">50.730205441666293</cx:pt>
          <cx:pt idx="33">34.751217148999963</cx:pt>
          <cx:pt idx="34">160.44151735729332</cx:pt>
          <cx:pt idx="35">206.42786924833334</cx:pt>
          <cx:pt idx="36">97.123508952066658</cx:pt>
          <cx:pt idx="37">36.949114940466664</cx:pt>
          <cx:pt idx="38">219.80689950999999</cx:pt>
          <cx:pt idx="39">9.6466996977999617</cx:pt>
          <cx:pt idx="40">75.080265812199997</cx:pt>
          <cx:pt idx="41">6.7045340402332965</cx:pt>
          <cx:pt idx="42">97.586454666036957</cx:pt>
          <cx:pt idx="43">684.63483293332956</cx:pt>
          <cx:pt idx="44">63.729049193333324</cx:pt>
          <cx:pt idx="45">100.93062668333297</cx:pt>
          <cx:pt idx="46">5.2704282135794305</cx:pt>
          <cx:pt idx="47">83.328235116499641</cx:pt>
          <cx:pt idx="48">94.539446283332964</cx:pt>
          <cx:pt idx="49">91.882155097333325</cx:pt>
          <cx:pt idx="50">63.57512665599333</cx:pt>
        </cx:lvl>
      </cx:numDim>
    </cx:data>
    <cx:data id="1">
      <cx:numDim type="val">
        <cx:f>Sheet4!$C$6:$C$56</cx:f>
        <cx:lvl ptCount="51" formatCode="General">
          <cx:pt idx="0">29.318825459036628</cx:pt>
          <cx:pt idx="1">109.60353954909333</cx:pt>
          <cx:pt idx="2">58.246842556833336</cx:pt>
          <cx:pt idx="3">82.044948323432962</cx:pt>
          <cx:pt idx="4">380.86839580470632</cx:pt>
          <cx:pt idx="5">86.030722282376658</cx:pt>
          <cx:pt idx="6">30.617311472256628</cx:pt>
          <cx:pt idx="7">2.6182620690233294</cx:pt>
          <cx:pt idx="8">11.528591488333296</cx:pt>
          <cx:pt idx="9">240.47304106906665</cx:pt>
          <cx:pt idx="10">136.29928942069</cx:pt>
          <cx:pt idx="11">18.366448222466666</cx:pt>
          <cx:pt idx="12">45.086894631899625</cx:pt>
          <cx:pt idx="13">17.834918355924962</cx:pt>
          <cx:pt idx="14">198.21110792578332</cx:pt>
          <cx:pt idx="15">179.53083752193294</cx:pt>
          <cx:pt idx="16">56.503847988213259</cx:pt>
          <cx:pt idx="17">116.94872074159963</cx:pt>
          <cx:pt idx="18">195.25691956943294</cx:pt>
          <cx:pt idx="19">56.580083759466298</cx:pt>
          <cx:pt idx="20">55.446572012699995</cx:pt>
          <cx:pt idx="21">14.601744424462799</cx:pt>
          <cx:pt idx="22">143.83164235373999</cx:pt>
          <cx:pt idx="23">75.323695929899628</cx:pt>
          <cx:pt idx="24">123.10271591610628</cx:pt>
          <cx:pt idx="25">60.212473497274992</cx:pt>
          <cx:pt idx="26">26.354383172439665</cx:pt>
          <cx:pt idx="27">115.429877120866</cx:pt>
          <cx:pt idx="28">50.704388294339999</cx:pt>
          <cx:pt idx="29">36.077041511133338</cx:pt>
          <cx:pt idx="30">12.84798786326</cx:pt>
          <cx:pt idx="31">110.990841225</cx:pt>
          <cx:pt idx="32">43.900710008209636</cx:pt>
          <cx:pt idx="33">34.394203433406631</cx:pt>
          <cx:pt idx="34">154.26603045318629</cx:pt>
          <cx:pt idx="35">194.67512633323295</cx:pt>
          <cx:pt idx="36">84.651650835472964</cx:pt>
          <cx:pt idx="37">36.562143204451331</cx:pt>
          <cx:pt idx="38">203.50508110423297</cx:pt>
          <cx:pt idx="39">8.93451357154653</cx:pt>
          <cx:pt idx="40">75.803336522286628</cx:pt>
          <cx:pt idx="41">5.6744297105832961</cx:pt>
          <cx:pt idx="42">90.946262857695672</cx:pt>
          <cx:pt idx="43">694.16422386017655</cx:pt>
          <cx:pt idx="44">62.72541017966666</cx:pt>
          <cx:pt idx="45">92.458458811033324</cx:pt>
          <cx:pt idx="46">5.2012335662873665</cx:pt>
          <cx:pt idx="47">87.768949526862642</cx:pt>
          <cx:pt idx="48">93.163255201756655</cx:pt>
          <cx:pt idx="49">88.691691029479628</cx:pt>
          <cx:pt idx="50">61.510843941316359</cx:pt>
        </cx:lvl>
      </cx:numDim>
    </cx:data>
    <cx:data id="2">
      <cx:numDim type="val">
        <cx:f>Sheet4!$D$6:$D$56</cx:f>
        <cx:lvl ptCount="51" formatCode="General">
          <cx:pt idx="0">28.646657431202982</cx:pt>
          <cx:pt idx="1">108.21740028269866</cx:pt>
          <cx:pt idx="2">56.69443049970333</cx:pt>
          <cx:pt idx="3">83.385775588038001</cx:pt>
          <cx:pt idx="4">368.51312189346964</cx:pt>
          <cx:pt idx="5">82.206340369140165</cx:pt>
          <cx:pt idx="6">27.662800815173334</cx:pt>
          <cx:pt idx="7">2.4153070264656633</cx:pt>
          <cx:pt idx="8">10.213384935086665</cx:pt>
          <cx:pt idx="9">232.40001599731181</cx:pt>
          <cx:pt idx="10">130.62301462507</cx:pt>
          <cx:pt idx="11">16.725867350870296</cx:pt>
          <cx:pt idx="12">45.595153850766664</cx:pt>
          <cx:pt idx="13">17.7197552263105</cx:pt>
          <cx:pt idx="14">187.62168578227764</cx:pt>
          <cx:pt idx="15">176.78622130957334</cx:pt>
          <cx:pt idx="16">55.535947972264104</cx:pt>
          <cx:pt idx="17">110.72666582585666</cx:pt>
          <cx:pt idx="18">195.8027231501363</cx:pt>
          <cx:pt idx="19">51.641733906476631</cx:pt>
          <cx:pt idx="20">51.006131441466295</cx:pt>
          <cx:pt idx="21">13.034245895161332</cx:pt>
          <cx:pt idx="22">123.74263923304432</cx:pt>
          <cx:pt idx="23">65.608515329133326</cx:pt>
          <cx:pt idx="24">120.38490673073333</cx:pt>
          <cx:pt idx="25">56.369545903325964</cx:pt>
          <cx:pt idx="26">28.536587405826499</cx:pt>
          <cx:pt idx="27">110.25971018232096</cx:pt>
          <cx:pt idx="28">52.228053218751668</cx:pt>
          <cx:pt idx="29">37.743166556884802</cx:pt>
          <cx:pt idx="30">11.8334817830702</cx:pt>
          <cx:pt idx="31">103.60333802059999</cx:pt>
          <cx:pt idx="32">43.37999734947963</cx:pt>
          <cx:pt idx="33">31.724390849748627</cx:pt>
          <cx:pt idx="34">144.60534703743332</cx:pt>
          <cx:pt idx="35">186.25053293329964</cx:pt>
          <cx:pt idx="36">81.635725642276668</cx:pt>
          <cx:pt idx="37">34.09036477439043</cx:pt>
          <cx:pt idx="38">198.06109905255664</cx:pt>
          <cx:pt idx="39">7.9148530938817627</cx:pt>
          <cx:pt idx="40">75.116409467989996</cx:pt>
          <cx:pt idx="41">5.4231859174877997</cx:pt>
          <cx:pt idx="42">87.486563461898328</cx:pt>
          <cx:pt idx="43">706.70467049042657</cx:pt>
          <cx:pt idx="44">63.203805676513326</cx:pt>
          <cx:pt idx="45">86.900471838509631</cx:pt>
          <cx:pt idx="46">4.5820815371141794</cx:pt>
          <cx:pt idx="47">86.416349619757653</cx:pt>
          <cx:pt idx="48">89.462814901826292</cx:pt>
          <cx:pt idx="49">90.661088043826297</cx:pt>
          <cx:pt idx="50">63.846537791358664</cx:pt>
        </cx:lvl>
      </cx:numDim>
    </cx:data>
    <cx:data id="3">
      <cx:numDim type="val">
        <cx:f>Sheet4!$E$6:$E$56</cx:f>
        <cx:lvl ptCount="51" formatCode="General">
          <cx:pt idx="0">30.651590037711937</cx:pt>
          <cx:pt idx="1">96.512146694828331</cx:pt>
          <cx:pt idx="2">49.745819023229636</cx:pt>
          <cx:pt idx="3">79.595811732663975</cx:pt>
          <cx:pt idx="4">364.59163594443294</cx:pt>
          <cx:pt idx="5">75.407060335519731</cx:pt>
          <cx:pt idx="6">27.212528197360001</cx:pt>
          <cx:pt idx="7">2.3102949484266664</cx:pt>
          <cx:pt idx="8">8.68122679526663</cx:pt>
          <cx:pt idx="9">223.92095045051599</cx:pt>
          <cx:pt idx="10">119.90036458436629</cx:pt>
          <cx:pt idx="11">15.410530671290294</cx:pt>
          <cx:pt idx="12">13.757616778546629</cx:pt>
          <cx:pt idx="13">16.365315645647797</cx:pt>
          <cx:pt idx="14">162.0425478402027</cx:pt>
          <cx:pt idx="15">127.723298024069</cx:pt>
          <cx:pt idx="16">46.390935152149126</cx:pt>
          <cx:pt idx="17">96.445372548286286</cx:pt>
          <cx:pt idx="18">208.53388013131666</cx:pt>
          <cx:pt idx="19">47.580093484340999</cx:pt>
          <cx:pt idx="20">48.974424420056664</cx:pt>
          <cx:pt idx="21">11.153333980919863</cx:pt>
          <cx:pt idx="22">106.64152283490382</cx:pt>
          <cx:pt idx="23">41.507329992846664</cx:pt>
          <cx:pt idx="24">80.932155544202971</cx:pt>
          <cx:pt idx="25">42.776237397972096</cx:pt>
          <cx:pt idx="26">33.908429230189398</cx:pt>
          <cx:pt idx="27">95.291319108252296</cx:pt>
          <cx:pt idx="28">43.424468129889</cx:pt>
          <cx:pt idx="29">22.245084926826994</cx:pt>
          <cx:pt idx="30">10.769110333630733</cx:pt>
          <cx:pt idx="31">106.52751583356665</cx:pt>
          <cx:pt idx="32">36.298165472799994</cx:pt>
          <cx:pt idx="33">29.043826879022998</cx:pt>
          <cx:pt idx="34">141.18149398007233</cx:pt>
          <cx:pt idx="35">139.23035937029999</cx:pt>
          <cx:pt idx="36">71.855639359617669</cx:pt>
          <cx:pt idx="37">31.102042906824632</cx:pt>
          <cx:pt idx="38">193.04857395215333</cx:pt>
          <cx:pt idx="39">6.7393743663014636</cx:pt>
          <cx:pt idx="40">81.953389639308</cx:pt>
          <cx:pt idx="41">-4.2892760380539299</cx:pt>
          <cx:pt idx="42">78.613170902728001</cx:pt>
          <cx:pt idx="43">666.3264495479533</cx:pt>
          <cx:pt idx="44">56.136680452746297</cx:pt>
          <cx:pt idx="45">84.462660089719989</cx:pt>
          <cx:pt idx="46">3.8988771054609197</cx:pt>
          <cx:pt idx="47">74.834759581514902</cx:pt>
          <cx:pt idx="48">75.568110681506653</cx:pt>
          <cx:pt idx="49">66.905841978396666</cx:pt>
          <cx:pt idx="50">56.262326815228235</cx:pt>
        </cx:lvl>
      </cx:numDim>
    </cx:data>
  </cx:chartData>
  <cx:chart>
    <cx:title pos="t" align="ctr" overlay="0">
      <cx:tx>
        <cx:rich>
          <a:bodyPr spcFirstLastPara="1" vertOverflow="ellipsis" horzOverflow="overflow" wrap="square" lIns="0" tIns="0" rIns="0" bIns="0" anchor="ctr" anchorCtr="1"/>
          <a:lstStyle/>
          <a:p>
            <a:pPr algn="ctr" rtl="0">
              <a:defRPr sz="1600" b="1">
                <a:solidFill>
                  <a:sysClr val="windowText" lastClr="000000"/>
                </a:solidFill>
              </a:defRPr>
            </a:pPr>
            <a:r>
              <a:rPr lang="en-US" sz="1600" b="1" i="0" u="none" strike="noStrike" baseline="0" dirty="0">
                <a:solidFill>
                  <a:sysClr val="windowText" lastClr="000000"/>
                </a:solidFill>
                <a:latin typeface="Calibri" panose="020F0502020204030204"/>
              </a:rPr>
              <a:t>Fossil CO</a:t>
            </a:r>
            <a:r>
              <a:rPr lang="en-US" sz="1600" b="1" i="0" u="none" strike="noStrike" baseline="-25000" dirty="0">
                <a:solidFill>
                  <a:sysClr val="windowText" lastClr="000000"/>
                </a:solidFill>
                <a:latin typeface="Calibri" panose="020F0502020204030204"/>
              </a:rPr>
              <a:t>2</a:t>
            </a:r>
            <a:r>
              <a:rPr lang="en-US" sz="1600" b="1" i="0" u="none" strike="noStrike" baseline="0" dirty="0">
                <a:solidFill>
                  <a:sysClr val="windowText" lastClr="000000"/>
                </a:solidFill>
                <a:latin typeface="Calibri" panose="020F0502020204030204"/>
              </a:rPr>
              <a:t> Emissions in the 51 US states</a:t>
            </a:r>
          </a:p>
        </cx:rich>
      </cx:tx>
    </cx:title>
    <cx:plotArea>
      <cx:plotAreaRegion>
        <cx:series layoutId="boxWhisker" uniqueId="{43B46465-DBC8-4972-8FB1-DF8002342289}">
          <cx:tx>
            <cx:txData>
              <cx:f/>
              <cx:v>2015</cx:v>
            </cx:txData>
          </cx:tx>
          <cx:dataId val="0"/>
          <cx:layoutPr>
            <cx:visibility meanLine="0" meanMarker="1" nonoutliers="0" outliers="1"/>
            <cx:statistics quartileMethod="exclusive"/>
          </cx:layoutPr>
        </cx:series>
        <cx:series layoutId="boxWhisker" uniqueId="{4A469639-D783-4D61-AAAA-C1FCE1474534}">
          <cx:tx>
            <cx:txData>
              <cx:f/>
              <cx:v>2020</cx:v>
            </cx:txData>
          </cx:tx>
          <cx:dataId val="1"/>
          <cx:layoutPr>
            <cx:visibility meanLine="0" meanMarker="1" nonoutliers="0" outliers="1"/>
            <cx:statistics quartileMethod="exclusive"/>
          </cx:layoutPr>
        </cx:series>
        <cx:series layoutId="boxWhisker" uniqueId="{AB292057-8124-4CA6-BDC6-CBF1823D1AE7}">
          <cx:tx>
            <cx:txData>
              <cx:f/>
              <cx:v>2030</cx:v>
            </cx:txData>
          </cx:tx>
          <cx:dataId val="2"/>
          <cx:layoutPr>
            <cx:visibility meanLine="0" meanMarker="1" nonoutliers="0" outliers="1"/>
            <cx:statistics quartileMethod="exclusive"/>
          </cx:layoutPr>
        </cx:series>
        <cx:series layoutId="boxWhisker" uniqueId="{9A26ED1F-097E-470A-8ECA-590DD2C385F2}">
          <cx:tx>
            <cx:txData>
              <cx:f/>
              <cx:v>2050</cx:v>
            </cx:txData>
          </cx:tx>
          <cx:dataId val="3"/>
          <cx:layoutPr>
            <cx:visibility meanLine="0" meanMarker="1" nonoutliers="0" outliers="1"/>
            <cx:statistics quartileMethod="exclusive"/>
          </cx:layoutPr>
        </cx:series>
      </cx:plotAreaRegion>
      <cx:axis id="0" hidden="1">
        <cx:catScaling gapWidth="0.200000003"/>
        <cx:tickLabels/>
      </cx:axis>
      <cx:axis id="1">
        <cx:valScaling/>
        <cx:title>
          <cx:tx>
            <cx:rich>
              <a:bodyPr spcFirstLastPara="1" vertOverflow="ellipsis" horzOverflow="overflow" wrap="square" lIns="0" tIns="0" rIns="0" bIns="0" anchor="ctr" anchorCtr="1"/>
              <a:lstStyle/>
              <a:p>
                <a:pPr algn="ctr" rtl="0">
                  <a:defRPr sz="1050">
                    <a:solidFill>
                      <a:sysClr val="windowText" lastClr="000000"/>
                    </a:solidFill>
                  </a:defRPr>
                </a:pPr>
                <a:r>
                  <a:rPr lang="en-US" sz="1050" b="0" i="0" u="none" strike="noStrike" baseline="0">
                    <a:solidFill>
                      <a:sysClr val="windowText" lastClr="000000"/>
                    </a:solidFill>
                    <a:latin typeface="Calibri" panose="020F0502020204030204"/>
                  </a:rPr>
                  <a:t>MtCO</a:t>
                </a:r>
                <a:r>
                  <a:rPr lang="en-US" sz="1050" b="0" i="0" u="none" strike="noStrike" baseline="-25000">
                    <a:solidFill>
                      <a:sysClr val="windowText" lastClr="000000"/>
                    </a:solidFill>
                    <a:latin typeface="Calibri" panose="020F0502020204030204"/>
                  </a:rPr>
                  <a:t>2</a:t>
                </a:r>
              </a:p>
            </cx:rich>
          </cx:tx>
        </cx:title>
        <cx:majorGridlines>
          <cx:spPr>
            <a:ln w="3175">
              <a:solidFill>
                <a:schemeClr val="bg1">
                  <a:lumMod val="75000"/>
                </a:schemeClr>
              </a:solidFill>
            </a:ln>
          </cx:spPr>
        </cx:majorGridlines>
        <cx:tickLabels/>
        <cx:txPr>
          <a:bodyPr spcFirstLastPara="1" vertOverflow="ellipsis" horzOverflow="overflow" wrap="square" lIns="0" tIns="0" rIns="0" bIns="0" anchor="ctr" anchorCtr="1"/>
          <a:lstStyle/>
          <a:p>
            <a:pPr algn="ctr" rtl="0">
              <a:defRPr sz="1050">
                <a:solidFill>
                  <a:sysClr val="windowText" lastClr="000000"/>
                </a:solidFill>
              </a:defRPr>
            </a:pPr>
            <a:endParaRPr lang="en-US" sz="1050" b="0" i="0" u="none" strike="noStrike" baseline="0">
              <a:solidFill>
                <a:sysClr val="windowText" lastClr="000000"/>
              </a:solidFill>
              <a:latin typeface="Calibri" panose="020F0502020204030204"/>
            </a:endParaRPr>
          </a:p>
        </cx:txPr>
      </cx:axis>
    </cx:plotArea>
    <cx:legend pos="t" align="ctr" overlay="0">
      <cx:txPr>
        <a:bodyPr spcFirstLastPara="1" vertOverflow="ellipsis" horzOverflow="overflow" wrap="square" lIns="0" tIns="0" rIns="0" bIns="0" anchor="ctr" anchorCtr="1"/>
        <a:lstStyle/>
        <a:p>
          <a:pPr algn="ctr" rtl="0">
            <a:defRPr sz="1000">
              <a:solidFill>
                <a:sysClr val="windowText" lastClr="000000"/>
              </a:solidFill>
            </a:defRPr>
          </a:pPr>
          <a:endParaRPr lang="en-US" sz="1000" b="0" i="0" u="none" strike="noStrike" baseline="0">
            <a:solidFill>
              <a:sysClr val="windowText" lastClr="000000"/>
            </a:solidFill>
            <a:latin typeface="Calibri" panose="020F0502020204030204"/>
          </a:endParaRPr>
        </a:p>
      </cx:txPr>
    </cx:legend>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1ECF4-3666-41A5-9AC1-73DE25C4BF97}"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9FB17-78C0-431D-B283-EC15EFC33DE6}" type="slidenum">
              <a:rPr lang="en-US" smtClean="0"/>
              <a:t>‹#›</a:t>
            </a:fld>
            <a:endParaRPr lang="en-US"/>
          </a:p>
        </p:txBody>
      </p:sp>
    </p:spTree>
    <p:extLst>
      <p:ext uri="{BB962C8B-B14F-4D97-AF65-F5344CB8AC3E}">
        <p14:creationId xmlns:p14="http://schemas.microsoft.com/office/powerpoint/2010/main" val="251467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8CAB-D353-4C9D-95E6-876F3902C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8A200-8A16-49D6-BFBC-44C6CA420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30CF16-30A0-46AC-8656-348C7797340C}"/>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5" name="Footer Placeholder 4">
            <a:extLst>
              <a:ext uri="{FF2B5EF4-FFF2-40B4-BE49-F238E27FC236}">
                <a16:creationId xmlns:a16="http://schemas.microsoft.com/office/drawing/2014/main" id="{FC184225-D169-462F-9F71-2398556FE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5E4BE-4F12-4F06-B81A-93DE937D43C6}"/>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191466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CEBC-AF98-4B34-950E-9EFBB63D8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BD757C-08CC-4C77-B47A-34092F14AF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8E8E-BF9F-4D4F-A2A6-3512B824EC2C}"/>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5" name="Footer Placeholder 4">
            <a:extLst>
              <a:ext uri="{FF2B5EF4-FFF2-40B4-BE49-F238E27FC236}">
                <a16:creationId xmlns:a16="http://schemas.microsoft.com/office/drawing/2014/main" id="{CD0F1B03-771D-487B-AD22-60A7099D1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45774-79B5-4D7C-934C-3E36EF4078D8}"/>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3701974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AFE3AE-18EE-4D9C-965C-03841036C1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98449F-1969-4538-BF95-A2F409B798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EF66D-8635-44C7-A74A-7655A26C3D2B}"/>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5" name="Footer Placeholder 4">
            <a:extLst>
              <a:ext uri="{FF2B5EF4-FFF2-40B4-BE49-F238E27FC236}">
                <a16:creationId xmlns:a16="http://schemas.microsoft.com/office/drawing/2014/main" id="{C1D7DB36-6212-419F-9F3C-7B22C03F1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31047-068F-4805-B743-4D920FF3EFC0}"/>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1834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1BE8259-8F68-DC41-81BE-2F003E496754}"/>
              </a:ext>
            </a:extLst>
          </p:cNvPr>
          <p:cNvPicPr>
            <a:picLocks noChangeAspect="1"/>
          </p:cNvPicPr>
          <p:nvPr userDrawn="1"/>
        </p:nvPicPr>
        <p:blipFill rotWithShape="1">
          <a:blip r:embed="rId2"/>
          <a:srcRect t="49704" b="26963"/>
          <a:stretch/>
        </p:blipFill>
        <p:spPr>
          <a:xfrm>
            <a:off x="0" y="5257798"/>
            <a:ext cx="12192000" cy="1600201"/>
          </a:xfrm>
          <a:prstGeom prst="rect">
            <a:avLst/>
          </a:prstGeom>
        </p:spPr>
      </p:pic>
      <p:sp>
        <p:nvSpPr>
          <p:cNvPr id="2" name="Title 1">
            <a:extLst>
              <a:ext uri="{FF2B5EF4-FFF2-40B4-BE49-F238E27FC236}">
                <a16:creationId xmlns:a16="http://schemas.microsoft.com/office/drawing/2014/main" id="{59B48DBE-A1C0-CE4A-9A4C-79C746B09A22}"/>
              </a:ext>
            </a:extLst>
          </p:cNvPr>
          <p:cNvSpPr>
            <a:spLocks noGrp="1"/>
          </p:cNvSpPr>
          <p:nvPr>
            <p:ph type="ctrTitle" hasCustomPrompt="1"/>
          </p:nvPr>
        </p:nvSpPr>
        <p:spPr>
          <a:xfrm>
            <a:off x="838199" y="2291644"/>
            <a:ext cx="5574476" cy="1685425"/>
          </a:xfrm>
        </p:spPr>
        <p:txBody>
          <a:bodyPr anchor="b">
            <a:normAutofit/>
          </a:bodyPr>
          <a:lstStyle>
            <a:lvl1pPr algn="l">
              <a:defRPr sz="5000" b="1" i="0">
                <a:latin typeface="+mj-lt"/>
              </a:defRPr>
            </a:lvl1pPr>
          </a:lstStyle>
          <a:p>
            <a:r>
              <a:rPr lang="en-US" dirty="0"/>
              <a:t>Click to edit title style</a:t>
            </a:r>
          </a:p>
        </p:txBody>
      </p:sp>
      <p:sp>
        <p:nvSpPr>
          <p:cNvPr id="3" name="Subtitle 2">
            <a:extLst>
              <a:ext uri="{FF2B5EF4-FFF2-40B4-BE49-F238E27FC236}">
                <a16:creationId xmlns:a16="http://schemas.microsoft.com/office/drawing/2014/main" id="{24077352-A975-B349-B4FD-F88E8C33D9FF}"/>
              </a:ext>
            </a:extLst>
          </p:cNvPr>
          <p:cNvSpPr>
            <a:spLocks noGrp="1"/>
          </p:cNvSpPr>
          <p:nvPr>
            <p:ph type="subTitle" idx="1"/>
          </p:nvPr>
        </p:nvSpPr>
        <p:spPr>
          <a:xfrm>
            <a:off x="838199" y="3977070"/>
            <a:ext cx="5574476" cy="766762"/>
          </a:xfrm>
        </p:spPr>
        <p:txBody>
          <a:bodyPr/>
          <a:lstStyle>
            <a:lvl1pPr marL="0" indent="0" algn="l">
              <a:buNone/>
              <a:defRPr sz="2400" b="1" i="0">
                <a:solidFill>
                  <a:srgbClr val="00909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F2A067C9-7ECE-6141-A8CC-FEEB41DECD33}"/>
              </a:ext>
            </a:extLst>
          </p:cNvPr>
          <p:cNvSpPr>
            <a:spLocks noGrp="1"/>
          </p:cNvSpPr>
          <p:nvPr>
            <p:ph type="body" sz="quarter" idx="13" hasCustomPrompt="1"/>
          </p:nvPr>
        </p:nvSpPr>
        <p:spPr>
          <a:xfrm>
            <a:off x="879474" y="5522029"/>
            <a:ext cx="4885705" cy="902526"/>
          </a:xfrm>
        </p:spPr>
        <p:txBody>
          <a:bodyPr anchor="ctr" anchorCtr="0">
            <a:normAutofit/>
          </a:bodyPr>
          <a:lstStyle>
            <a:lvl1pPr marL="0" indent="0">
              <a:buNone/>
              <a:defRPr sz="2200">
                <a:solidFill>
                  <a:schemeClr val="bg1"/>
                </a:solidFill>
              </a:defRPr>
            </a:lvl1pPr>
          </a:lstStyle>
          <a:p>
            <a:pPr lvl="0"/>
            <a:r>
              <a:rPr lang="en-US" dirty="0"/>
              <a:t>Click to edit name</a:t>
            </a:r>
          </a:p>
        </p:txBody>
      </p:sp>
      <p:pic>
        <p:nvPicPr>
          <p:cNvPr id="15" name="Picture 14">
            <a:extLst>
              <a:ext uri="{FF2B5EF4-FFF2-40B4-BE49-F238E27FC236}">
                <a16:creationId xmlns:a16="http://schemas.microsoft.com/office/drawing/2014/main" id="{7A677E03-3AA7-C448-97A8-D20C9B28EEB3}"/>
              </a:ext>
            </a:extLst>
          </p:cNvPr>
          <p:cNvPicPr>
            <a:picLocks noChangeAspect="1"/>
          </p:cNvPicPr>
          <p:nvPr userDrawn="1"/>
        </p:nvPicPr>
        <p:blipFill>
          <a:blip r:embed="rId3"/>
          <a:stretch>
            <a:fillRect/>
          </a:stretch>
        </p:blipFill>
        <p:spPr>
          <a:xfrm>
            <a:off x="887359" y="433445"/>
            <a:ext cx="2086016" cy="1396533"/>
          </a:xfrm>
          <a:prstGeom prst="rect">
            <a:avLst/>
          </a:prstGeom>
        </p:spPr>
      </p:pic>
      <p:sp>
        <p:nvSpPr>
          <p:cNvPr id="21" name="Picture Placeholder 20">
            <a:extLst>
              <a:ext uri="{FF2B5EF4-FFF2-40B4-BE49-F238E27FC236}">
                <a16:creationId xmlns:a16="http://schemas.microsoft.com/office/drawing/2014/main" id="{F8A1A6E4-725E-FD4C-988F-EF15DB566C34}"/>
              </a:ext>
            </a:extLst>
          </p:cNvPr>
          <p:cNvSpPr>
            <a:spLocks noGrp="1"/>
          </p:cNvSpPr>
          <p:nvPr>
            <p:ph type="pic" sz="quarter" idx="14" hasCustomPrompt="1"/>
          </p:nvPr>
        </p:nvSpPr>
        <p:spPr>
          <a:xfrm>
            <a:off x="6974959" y="0"/>
            <a:ext cx="5217042" cy="6857999"/>
          </a:xfrm>
        </p:spPr>
        <p:txBody>
          <a:bodyPr/>
          <a:lstStyle>
            <a:lvl1pPr marL="0" indent="0">
              <a:buNone/>
              <a:defRPr/>
            </a:lvl1pPr>
          </a:lstStyle>
          <a:p>
            <a:r>
              <a:rPr lang="en-US" dirty="0"/>
              <a:t>Click to add picture</a:t>
            </a:r>
          </a:p>
        </p:txBody>
      </p:sp>
    </p:spTree>
    <p:extLst>
      <p:ext uri="{BB962C8B-B14F-4D97-AF65-F5344CB8AC3E}">
        <p14:creationId xmlns:p14="http://schemas.microsoft.com/office/powerpoint/2010/main" val="1302545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1 co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9D252-E493-5940-82E6-BA0AF03586B9}"/>
              </a:ext>
            </a:extLst>
          </p:cNvPr>
          <p:cNvPicPr>
            <a:picLocks noChangeAspect="1"/>
          </p:cNvPicPr>
          <p:nvPr userDrawn="1"/>
        </p:nvPicPr>
        <p:blipFill rotWithShape="1">
          <a:blip r:embed="rId2">
            <a:alphaModFix amt="20000"/>
          </a:blip>
          <a:srcRect t="1" r="30516" b="30185"/>
          <a:stretch/>
        </p:blipFill>
        <p:spPr>
          <a:xfrm>
            <a:off x="7194797" y="1865822"/>
            <a:ext cx="4997203" cy="4992178"/>
          </a:xfrm>
          <a:prstGeom prst="rect">
            <a:avLst/>
          </a:prstGeom>
        </p:spPr>
      </p:pic>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1954480" y="0"/>
            <a:ext cx="93993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3104707" y="2577815"/>
            <a:ext cx="5348178" cy="263902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D3F16631-C37C-A84D-8D6A-FFBF47895C24}"/>
              </a:ext>
            </a:extLst>
          </p:cNvPr>
          <p:cNvSpPr>
            <a:spLocks noGrp="1"/>
          </p:cNvSpPr>
          <p:nvPr>
            <p:ph type="sldNum" sz="quarter" idx="12"/>
          </p:nvPr>
        </p:nvSpPr>
        <p:spPr/>
        <p:txBody>
          <a:bodyPr/>
          <a:lstStyle/>
          <a:p>
            <a:fld id="{9384FF6D-5FD2-A847-8599-D7B37E65F8CD}" type="slidenum">
              <a:rPr lang="en-US" smtClean="0"/>
              <a:pPr/>
              <a:t>‹#›</a:t>
            </a:fld>
            <a:r>
              <a:rPr lang="en-US" dirty="0"/>
              <a:t>  |  George Mason University</a:t>
            </a:r>
          </a:p>
        </p:txBody>
      </p:sp>
      <p:sp>
        <p:nvSpPr>
          <p:cNvPr id="8" name="Content Placeholder 7">
            <a:extLst>
              <a:ext uri="{FF2B5EF4-FFF2-40B4-BE49-F238E27FC236}">
                <a16:creationId xmlns:a16="http://schemas.microsoft.com/office/drawing/2014/main" id="{9AEF05CB-F316-934E-B86D-9CFE46F4AC4E}"/>
              </a:ext>
            </a:extLst>
          </p:cNvPr>
          <p:cNvSpPr>
            <a:spLocks noGrp="1"/>
          </p:cNvSpPr>
          <p:nvPr>
            <p:ph sz="quarter" idx="13"/>
          </p:nvPr>
        </p:nvSpPr>
        <p:spPr>
          <a:xfrm>
            <a:off x="1954479" y="1416844"/>
            <a:ext cx="9067534"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9" name="Picture 8">
            <a:extLst>
              <a:ext uri="{FF2B5EF4-FFF2-40B4-BE49-F238E27FC236}">
                <a16:creationId xmlns:a16="http://schemas.microsoft.com/office/drawing/2014/main" id="{4A7480F3-9A3C-9442-A25C-5CD379404DA0}"/>
              </a:ext>
            </a:extLst>
          </p:cNvPr>
          <p:cNvPicPr>
            <a:picLocks noChangeAspect="1"/>
          </p:cNvPicPr>
          <p:nvPr userDrawn="1"/>
        </p:nvPicPr>
        <p:blipFill rotWithShape="1">
          <a:blip r:embed="rId3"/>
          <a:srcRect l="23095" t="1015" r="57497"/>
          <a:stretch/>
        </p:blipFill>
        <p:spPr>
          <a:xfrm>
            <a:off x="0" y="0"/>
            <a:ext cx="1344706" cy="6858000"/>
          </a:xfrm>
          <a:prstGeom prst="rect">
            <a:avLst/>
          </a:prstGeom>
        </p:spPr>
      </p:pic>
    </p:spTree>
    <p:extLst>
      <p:ext uri="{BB962C8B-B14F-4D97-AF65-F5344CB8AC3E}">
        <p14:creationId xmlns:p14="http://schemas.microsoft.com/office/powerpoint/2010/main" val="219993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 co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9D252-E493-5940-82E6-BA0AF03586B9}"/>
              </a:ext>
            </a:extLst>
          </p:cNvPr>
          <p:cNvPicPr>
            <a:picLocks noChangeAspect="1"/>
          </p:cNvPicPr>
          <p:nvPr userDrawn="1"/>
        </p:nvPicPr>
        <p:blipFill rotWithShape="1">
          <a:blip r:embed="rId2">
            <a:alphaModFix amt="20000"/>
          </a:blip>
          <a:srcRect l="-2211" r="9827" b="52018"/>
          <a:stretch/>
        </p:blipFill>
        <p:spPr>
          <a:xfrm>
            <a:off x="4778299" y="3029461"/>
            <a:ext cx="7413701" cy="3828540"/>
          </a:xfrm>
          <a:prstGeom prst="rect">
            <a:avLst/>
          </a:prstGeom>
        </p:spPr>
      </p:pic>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1990846" y="0"/>
            <a:ext cx="936295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1954479" y="2656112"/>
            <a:ext cx="4141521" cy="2639028"/>
          </a:xfrm>
        </p:spPr>
        <p:txBody>
          <a:bodyPr/>
          <a:lstStyle>
            <a:lvl1pPr marL="457200" indent="-457200">
              <a:buFont typeface="Arial" panose="020B0604020202020204" pitchFamily="34" charset="0"/>
              <a:buChar char="•"/>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D3F16631-C37C-A84D-8D6A-FFBF47895C24}"/>
              </a:ext>
            </a:extLst>
          </p:cNvPr>
          <p:cNvSpPr>
            <a:spLocks noGrp="1"/>
          </p:cNvSpPr>
          <p:nvPr>
            <p:ph type="sldNum" sz="quarter" idx="12"/>
          </p:nvPr>
        </p:nvSpPr>
        <p:spPr/>
        <p:txBody>
          <a:bodyPr/>
          <a:lstStyle/>
          <a:p>
            <a:fld id="{9384FF6D-5FD2-A847-8599-D7B37E65F8CD}" type="slidenum">
              <a:rPr lang="en-US" smtClean="0"/>
              <a:pPr/>
              <a:t>‹#›</a:t>
            </a:fld>
            <a:r>
              <a:rPr lang="en-US" dirty="0"/>
              <a:t>  |  George Mason University</a:t>
            </a:r>
          </a:p>
        </p:txBody>
      </p:sp>
      <p:sp>
        <p:nvSpPr>
          <p:cNvPr id="8" name="Content Placeholder 7">
            <a:extLst>
              <a:ext uri="{FF2B5EF4-FFF2-40B4-BE49-F238E27FC236}">
                <a16:creationId xmlns:a16="http://schemas.microsoft.com/office/drawing/2014/main" id="{9AEF05CB-F316-934E-B86D-9CFE46F4AC4E}"/>
              </a:ext>
            </a:extLst>
          </p:cNvPr>
          <p:cNvSpPr>
            <a:spLocks noGrp="1"/>
          </p:cNvSpPr>
          <p:nvPr>
            <p:ph sz="quarter" idx="13"/>
          </p:nvPr>
        </p:nvSpPr>
        <p:spPr>
          <a:xfrm>
            <a:off x="1954479" y="1865822"/>
            <a:ext cx="4141521"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4" name="Rectangle 3">
            <a:extLst>
              <a:ext uri="{FF2B5EF4-FFF2-40B4-BE49-F238E27FC236}">
                <a16:creationId xmlns:a16="http://schemas.microsoft.com/office/drawing/2014/main" id="{4F475F4D-9F07-5F47-A8B1-AAA0CBBD2472}"/>
              </a:ext>
            </a:extLst>
          </p:cNvPr>
          <p:cNvSpPr/>
          <p:nvPr userDrawn="1"/>
        </p:nvSpPr>
        <p:spPr>
          <a:xfrm>
            <a:off x="0" y="0"/>
            <a:ext cx="1371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6AA5C46-E0B7-1345-B758-D0DB3661F37E}"/>
              </a:ext>
            </a:extLst>
          </p:cNvPr>
          <p:cNvSpPr>
            <a:spLocks noGrp="1"/>
          </p:cNvSpPr>
          <p:nvPr>
            <p:ph idx="14"/>
          </p:nvPr>
        </p:nvSpPr>
        <p:spPr>
          <a:xfrm>
            <a:off x="6513779" y="2656112"/>
            <a:ext cx="4141521" cy="2639028"/>
          </a:xfrm>
        </p:spPr>
        <p:txBody>
          <a:bodyPr/>
          <a:lstStyle>
            <a:lvl1pPr marL="457200" indent="-457200">
              <a:buFont typeface="Arial" panose="020B0604020202020204" pitchFamily="34" charset="0"/>
              <a:buChar char="•"/>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Master text styles</a:t>
            </a:r>
          </a:p>
        </p:txBody>
      </p:sp>
      <p:sp>
        <p:nvSpPr>
          <p:cNvPr id="10" name="Content Placeholder 7">
            <a:extLst>
              <a:ext uri="{FF2B5EF4-FFF2-40B4-BE49-F238E27FC236}">
                <a16:creationId xmlns:a16="http://schemas.microsoft.com/office/drawing/2014/main" id="{5E0D3AA4-66FF-5245-ABC6-84D832374DEA}"/>
              </a:ext>
            </a:extLst>
          </p:cNvPr>
          <p:cNvSpPr>
            <a:spLocks noGrp="1"/>
          </p:cNvSpPr>
          <p:nvPr>
            <p:ph sz="quarter" idx="15"/>
          </p:nvPr>
        </p:nvSpPr>
        <p:spPr>
          <a:xfrm>
            <a:off x="6513779" y="1865822"/>
            <a:ext cx="4141521"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pic>
        <p:nvPicPr>
          <p:cNvPr id="11" name="Picture 10">
            <a:extLst>
              <a:ext uri="{FF2B5EF4-FFF2-40B4-BE49-F238E27FC236}">
                <a16:creationId xmlns:a16="http://schemas.microsoft.com/office/drawing/2014/main" id="{C117F045-1009-D94D-916D-D837A6FEB078}"/>
              </a:ext>
            </a:extLst>
          </p:cNvPr>
          <p:cNvPicPr>
            <a:picLocks noChangeAspect="1"/>
          </p:cNvPicPr>
          <p:nvPr userDrawn="1"/>
        </p:nvPicPr>
        <p:blipFill rotWithShape="1">
          <a:blip r:embed="rId3"/>
          <a:srcRect l="47309" t="-7828" r="41393"/>
          <a:stretch/>
        </p:blipFill>
        <p:spPr>
          <a:xfrm>
            <a:off x="0" y="0"/>
            <a:ext cx="1277369" cy="6858000"/>
          </a:xfrm>
          <a:prstGeom prst="rect">
            <a:avLst/>
          </a:prstGeom>
        </p:spPr>
      </p:pic>
    </p:spTree>
    <p:extLst>
      <p:ext uri="{BB962C8B-B14F-4D97-AF65-F5344CB8AC3E}">
        <p14:creationId xmlns:p14="http://schemas.microsoft.com/office/powerpoint/2010/main" val="600556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BABFC4-82E9-1846-B358-1557AC637080}"/>
              </a:ext>
            </a:extLst>
          </p:cNvPr>
          <p:cNvPicPr>
            <a:picLocks noChangeAspect="1"/>
          </p:cNvPicPr>
          <p:nvPr userDrawn="1"/>
        </p:nvPicPr>
        <p:blipFill rotWithShape="1">
          <a:blip r:embed="rId2"/>
          <a:srcRect l="47221" t="-58" r="2874"/>
          <a:stretch/>
        </p:blipFill>
        <p:spPr>
          <a:xfrm>
            <a:off x="6107554" y="0"/>
            <a:ext cx="6084446" cy="6861981"/>
          </a:xfrm>
          <a:prstGeom prst="rect">
            <a:avLst/>
          </a:prstGeom>
        </p:spPr>
      </p:pic>
      <p:pic>
        <p:nvPicPr>
          <p:cNvPr id="9" name="Picture 8">
            <a:extLst>
              <a:ext uri="{FF2B5EF4-FFF2-40B4-BE49-F238E27FC236}">
                <a16:creationId xmlns:a16="http://schemas.microsoft.com/office/drawing/2014/main" id="{26F27998-D839-D047-97F2-FECBDBB3A9FD}"/>
              </a:ext>
            </a:extLst>
          </p:cNvPr>
          <p:cNvPicPr>
            <a:picLocks noChangeAspect="1"/>
          </p:cNvPicPr>
          <p:nvPr userDrawn="1"/>
        </p:nvPicPr>
        <p:blipFill rotWithShape="1">
          <a:blip r:embed="rId3">
            <a:alphaModFix amt="20000"/>
          </a:blip>
          <a:srcRect l="15981" b="20038"/>
          <a:stretch/>
        </p:blipFill>
        <p:spPr>
          <a:xfrm>
            <a:off x="0" y="1882761"/>
            <a:ext cx="5257800" cy="4975240"/>
          </a:xfrm>
          <a:prstGeom prst="rect">
            <a:avLst/>
          </a:prstGeom>
        </p:spPr>
      </p:pic>
      <p:sp>
        <p:nvSpPr>
          <p:cNvPr id="4" name="Slide Number Placeholder 3">
            <a:extLst>
              <a:ext uri="{FF2B5EF4-FFF2-40B4-BE49-F238E27FC236}">
                <a16:creationId xmlns:a16="http://schemas.microsoft.com/office/drawing/2014/main" id="{F9D74CE8-A75C-3E4E-BBB3-102721AC8613}"/>
              </a:ext>
            </a:extLst>
          </p:cNvPr>
          <p:cNvSpPr>
            <a:spLocks noGrp="1"/>
          </p:cNvSpPr>
          <p:nvPr>
            <p:ph type="sldNum" sz="quarter" idx="12"/>
          </p:nvPr>
        </p:nvSpPr>
        <p:spPr/>
        <p:txBody>
          <a:bodyPr/>
          <a:lstStyle>
            <a:lvl1pPr>
              <a:defRPr>
                <a:solidFill>
                  <a:schemeClr val="bg1"/>
                </a:solidFill>
              </a:defRPr>
            </a:lvl1pPr>
          </a:lstStyle>
          <a:p>
            <a:fld id="{9384FF6D-5FD2-A847-8599-D7B37E65F8CD}" type="slidenum">
              <a:rPr lang="en-US" smtClean="0"/>
              <a:pPr/>
              <a:t>‹#›</a:t>
            </a:fld>
            <a:r>
              <a:rPr lang="en-US" dirty="0"/>
              <a:t>  |  George Mason University</a:t>
            </a:r>
          </a:p>
        </p:txBody>
      </p:sp>
      <p:sp>
        <p:nvSpPr>
          <p:cNvPr id="2" name="Title 1">
            <a:extLst>
              <a:ext uri="{FF2B5EF4-FFF2-40B4-BE49-F238E27FC236}">
                <a16:creationId xmlns:a16="http://schemas.microsoft.com/office/drawing/2014/main" id="{07A054A1-C1CE-0449-B1BE-461CEBC602DB}"/>
              </a:ext>
            </a:extLst>
          </p:cNvPr>
          <p:cNvSpPr>
            <a:spLocks noGrp="1"/>
          </p:cNvSpPr>
          <p:nvPr>
            <p:ph type="title" hasCustomPrompt="1"/>
          </p:nvPr>
        </p:nvSpPr>
        <p:spPr>
          <a:xfrm>
            <a:off x="838200" y="1"/>
            <a:ext cx="4451430" cy="1585732"/>
          </a:xfrm>
        </p:spPr>
        <p:txBody>
          <a:bodyPr/>
          <a:lstStyle/>
          <a:p>
            <a:r>
              <a:rPr lang="en-US" dirty="0"/>
              <a:t>Click to edit title</a:t>
            </a:r>
          </a:p>
        </p:txBody>
      </p:sp>
      <p:sp>
        <p:nvSpPr>
          <p:cNvPr id="8" name="Picture Placeholder 7">
            <a:extLst>
              <a:ext uri="{FF2B5EF4-FFF2-40B4-BE49-F238E27FC236}">
                <a16:creationId xmlns:a16="http://schemas.microsoft.com/office/drawing/2014/main" id="{3E369411-C1F4-5A42-B8E9-6B5D10157CAE}"/>
              </a:ext>
            </a:extLst>
          </p:cNvPr>
          <p:cNvSpPr>
            <a:spLocks noGrp="1"/>
          </p:cNvSpPr>
          <p:nvPr>
            <p:ph type="pic" sz="quarter" idx="13"/>
          </p:nvPr>
        </p:nvSpPr>
        <p:spPr>
          <a:xfrm>
            <a:off x="2241610" y="1909823"/>
            <a:ext cx="3854390" cy="3854390"/>
          </a:xfrm>
        </p:spPr>
        <p:txBody>
          <a:bodyPr/>
          <a:lstStyle/>
          <a:p>
            <a:endParaRPr lang="en-US"/>
          </a:p>
        </p:txBody>
      </p:sp>
      <p:sp>
        <p:nvSpPr>
          <p:cNvPr id="10" name="Picture Placeholder 7">
            <a:extLst>
              <a:ext uri="{FF2B5EF4-FFF2-40B4-BE49-F238E27FC236}">
                <a16:creationId xmlns:a16="http://schemas.microsoft.com/office/drawing/2014/main" id="{376375CB-98C6-E840-8363-FE5DE274674D}"/>
              </a:ext>
            </a:extLst>
          </p:cNvPr>
          <p:cNvSpPr>
            <a:spLocks noGrp="1"/>
          </p:cNvSpPr>
          <p:nvPr>
            <p:ph type="pic" sz="quarter" idx="14"/>
          </p:nvPr>
        </p:nvSpPr>
        <p:spPr>
          <a:xfrm>
            <a:off x="6107554" y="1909823"/>
            <a:ext cx="3854390" cy="3854390"/>
          </a:xfrm>
        </p:spPr>
        <p:txBody>
          <a:bodyPr/>
          <a:lstStyle/>
          <a:p>
            <a:endParaRPr lang="en-US"/>
          </a:p>
        </p:txBody>
      </p:sp>
    </p:spTree>
    <p:extLst>
      <p:ext uri="{BB962C8B-B14F-4D97-AF65-F5344CB8AC3E}">
        <p14:creationId xmlns:p14="http://schemas.microsoft.com/office/powerpoint/2010/main" val="1186611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73002CF-97DA-CF4A-9E92-DF5B717B83AA}"/>
              </a:ext>
            </a:extLst>
          </p:cNvPr>
          <p:cNvPicPr>
            <a:picLocks noChangeAspect="1"/>
          </p:cNvPicPr>
          <p:nvPr userDrawn="1"/>
        </p:nvPicPr>
        <p:blipFill rotWithShape="1">
          <a:blip r:embed="rId2"/>
          <a:srcRect l="23095" t="1015" r="57497"/>
          <a:stretch/>
        </p:blipFill>
        <p:spPr>
          <a:xfrm>
            <a:off x="0" y="0"/>
            <a:ext cx="1344706" cy="6858000"/>
          </a:xfrm>
          <a:prstGeom prst="rect">
            <a:avLst/>
          </a:prstGeom>
        </p:spPr>
      </p:pic>
      <p:sp>
        <p:nvSpPr>
          <p:cNvPr id="5" name="Rectangle 4">
            <a:extLst>
              <a:ext uri="{FF2B5EF4-FFF2-40B4-BE49-F238E27FC236}">
                <a16:creationId xmlns:a16="http://schemas.microsoft.com/office/drawing/2014/main" id="{C01BFCE0-1D1C-4540-AF30-908B620C630F}"/>
              </a:ext>
            </a:extLst>
          </p:cNvPr>
          <p:cNvSpPr/>
          <p:nvPr userDrawn="1"/>
        </p:nvSpPr>
        <p:spPr>
          <a:xfrm>
            <a:off x="0" y="1328195"/>
            <a:ext cx="6019800" cy="4201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578DDE1-5AE6-0746-9FF6-062A93968BB4}"/>
              </a:ext>
            </a:extLst>
          </p:cNvPr>
          <p:cNvPicPr>
            <a:picLocks noChangeAspect="1"/>
          </p:cNvPicPr>
          <p:nvPr userDrawn="1"/>
        </p:nvPicPr>
        <p:blipFill rotWithShape="1">
          <a:blip r:embed="rId3">
            <a:alphaModFix amt="15000"/>
          </a:blip>
          <a:srcRect t="17964" r="9864" b="18762"/>
          <a:stretch/>
        </p:blipFill>
        <p:spPr>
          <a:xfrm>
            <a:off x="0" y="1328195"/>
            <a:ext cx="6019800" cy="4201610"/>
          </a:xfrm>
          <a:prstGeom prst="rect">
            <a:avLst/>
          </a:prstGeom>
        </p:spPr>
      </p:pic>
      <p:sp>
        <p:nvSpPr>
          <p:cNvPr id="2" name="Title 1">
            <a:extLst>
              <a:ext uri="{FF2B5EF4-FFF2-40B4-BE49-F238E27FC236}">
                <a16:creationId xmlns:a16="http://schemas.microsoft.com/office/drawing/2014/main" id="{DFB32DEC-A0F5-084C-A9EB-F66071B5B185}"/>
              </a:ext>
            </a:extLst>
          </p:cNvPr>
          <p:cNvSpPr>
            <a:spLocks noGrp="1"/>
          </p:cNvSpPr>
          <p:nvPr>
            <p:ph type="title" hasCustomPrompt="1"/>
          </p:nvPr>
        </p:nvSpPr>
        <p:spPr>
          <a:xfrm>
            <a:off x="685801" y="1574478"/>
            <a:ext cx="4812174" cy="1207500"/>
          </a:xfrm>
        </p:spPr>
        <p:txBody>
          <a:bodyPr/>
          <a:lstStyle>
            <a:lvl1pPr>
              <a:defRPr>
                <a:solidFill>
                  <a:schemeClr val="bg1"/>
                </a:solidFill>
              </a:defRPr>
            </a:lvl1pPr>
          </a:lstStyle>
          <a:p>
            <a:r>
              <a:rPr lang="en-US" dirty="0"/>
              <a:t>Click to edit Title</a:t>
            </a:r>
          </a:p>
        </p:txBody>
      </p:sp>
      <p:sp>
        <p:nvSpPr>
          <p:cNvPr id="3" name="Content Placeholder 2">
            <a:extLst>
              <a:ext uri="{FF2B5EF4-FFF2-40B4-BE49-F238E27FC236}">
                <a16:creationId xmlns:a16="http://schemas.microsoft.com/office/drawing/2014/main" id="{281F7CDB-91A6-3444-A65B-3E1CEB0E9A83}"/>
              </a:ext>
            </a:extLst>
          </p:cNvPr>
          <p:cNvSpPr>
            <a:spLocks noGrp="1"/>
          </p:cNvSpPr>
          <p:nvPr>
            <p:ph sz="half" idx="1"/>
          </p:nvPr>
        </p:nvSpPr>
        <p:spPr>
          <a:xfrm>
            <a:off x="717629" y="3749941"/>
            <a:ext cx="4780346" cy="1599406"/>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C0176400-9AF7-F841-939C-63251A76C149}"/>
              </a:ext>
            </a:extLst>
          </p:cNvPr>
          <p:cNvSpPr>
            <a:spLocks noGrp="1"/>
          </p:cNvSpPr>
          <p:nvPr>
            <p:ph type="sldNum" sz="quarter" idx="12"/>
          </p:nvPr>
        </p:nvSpPr>
        <p:spPr/>
        <p:txBody>
          <a:bodyPr/>
          <a:lstStyle/>
          <a:p>
            <a:fld id="{9384FF6D-5FD2-A847-8599-D7B37E65F8CD}" type="slidenum">
              <a:rPr lang="en-US" smtClean="0"/>
              <a:pPr/>
              <a:t>‹#›</a:t>
            </a:fld>
            <a:r>
              <a:rPr lang="en-US" dirty="0"/>
              <a:t>  |  George Mason University</a:t>
            </a:r>
          </a:p>
        </p:txBody>
      </p:sp>
      <p:sp>
        <p:nvSpPr>
          <p:cNvPr id="16" name="Content Placeholder 15">
            <a:extLst>
              <a:ext uri="{FF2B5EF4-FFF2-40B4-BE49-F238E27FC236}">
                <a16:creationId xmlns:a16="http://schemas.microsoft.com/office/drawing/2014/main" id="{2DE62583-8E1B-F245-87A0-40E39065271C}"/>
              </a:ext>
            </a:extLst>
          </p:cNvPr>
          <p:cNvSpPr>
            <a:spLocks noGrp="1"/>
          </p:cNvSpPr>
          <p:nvPr>
            <p:ph sz="quarter" idx="14" hasCustomPrompt="1"/>
          </p:nvPr>
        </p:nvSpPr>
        <p:spPr>
          <a:xfrm>
            <a:off x="6516547" y="1328738"/>
            <a:ext cx="5046803" cy="4200525"/>
          </a:xfrm>
        </p:spPr>
        <p:txBody>
          <a:bodyPr/>
          <a:lstStyle/>
          <a:p>
            <a:pPr lvl="0"/>
            <a:r>
              <a:rPr lang="en-US" dirty="0"/>
              <a:t>Click insert chart or picture</a:t>
            </a:r>
          </a:p>
        </p:txBody>
      </p:sp>
      <p:sp>
        <p:nvSpPr>
          <p:cNvPr id="9" name="Text Placeholder 8">
            <a:extLst>
              <a:ext uri="{FF2B5EF4-FFF2-40B4-BE49-F238E27FC236}">
                <a16:creationId xmlns:a16="http://schemas.microsoft.com/office/drawing/2014/main" id="{E841773F-9A68-8045-8981-687515475A1C}"/>
              </a:ext>
            </a:extLst>
          </p:cNvPr>
          <p:cNvSpPr>
            <a:spLocks noGrp="1"/>
          </p:cNvSpPr>
          <p:nvPr>
            <p:ph type="body" sz="quarter" idx="13"/>
          </p:nvPr>
        </p:nvSpPr>
        <p:spPr>
          <a:xfrm>
            <a:off x="717590" y="3000053"/>
            <a:ext cx="4780395" cy="531813"/>
          </a:xfrm>
        </p:spPr>
        <p:txBody>
          <a:bodyPr/>
          <a:lstStyle>
            <a:lvl1pPr marL="0" indent="0">
              <a:buNone/>
              <a:defRPr b="1" i="0">
                <a:solidFill>
                  <a:schemeClr val="bg1"/>
                </a:solidFill>
                <a:latin typeface="+mn-lt"/>
              </a:defRPr>
            </a:lvl1pPr>
          </a:lstStyle>
          <a:p>
            <a:pPr lvl="0"/>
            <a:r>
              <a:rPr lang="en-US" dirty="0"/>
              <a:t>Click to edit</a:t>
            </a:r>
          </a:p>
        </p:txBody>
      </p:sp>
    </p:spTree>
    <p:extLst>
      <p:ext uri="{BB962C8B-B14F-4D97-AF65-F5344CB8AC3E}">
        <p14:creationId xmlns:p14="http://schemas.microsoft.com/office/powerpoint/2010/main" val="2646790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C80352-A404-D843-A234-DBA7BDBE8A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9B0537C5-D1CC-054A-A74D-EFB298864442}"/>
              </a:ext>
            </a:extLst>
          </p:cNvPr>
          <p:cNvSpPr/>
          <p:nvPr userDrawn="1"/>
        </p:nvSpPr>
        <p:spPr>
          <a:xfrm>
            <a:off x="1932972" y="1492926"/>
            <a:ext cx="8495818" cy="403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F27998-D839-D047-97F2-FECBDBB3A9FD}"/>
              </a:ext>
            </a:extLst>
          </p:cNvPr>
          <p:cNvPicPr>
            <a:picLocks noChangeAspect="1"/>
          </p:cNvPicPr>
          <p:nvPr userDrawn="1"/>
        </p:nvPicPr>
        <p:blipFill rotWithShape="1">
          <a:blip r:embed="rId3">
            <a:alphaModFix amt="20000"/>
          </a:blip>
          <a:srcRect t="23958" r="32375" b="21703"/>
          <a:stretch/>
        </p:blipFill>
        <p:spPr>
          <a:xfrm>
            <a:off x="5304295" y="1492926"/>
            <a:ext cx="5056333" cy="4039773"/>
          </a:xfrm>
          <a:prstGeom prst="rect">
            <a:avLst/>
          </a:prstGeom>
        </p:spPr>
      </p:pic>
      <p:sp>
        <p:nvSpPr>
          <p:cNvPr id="4" name="Slide Number Placeholder 3">
            <a:extLst>
              <a:ext uri="{FF2B5EF4-FFF2-40B4-BE49-F238E27FC236}">
                <a16:creationId xmlns:a16="http://schemas.microsoft.com/office/drawing/2014/main" id="{F9D74CE8-A75C-3E4E-BBB3-102721AC8613}"/>
              </a:ext>
            </a:extLst>
          </p:cNvPr>
          <p:cNvSpPr>
            <a:spLocks noGrp="1"/>
          </p:cNvSpPr>
          <p:nvPr>
            <p:ph type="sldNum" sz="quarter" idx="12"/>
          </p:nvPr>
        </p:nvSpPr>
        <p:spPr/>
        <p:txBody>
          <a:bodyPr/>
          <a:lstStyle>
            <a:lvl1pPr>
              <a:defRPr>
                <a:solidFill>
                  <a:schemeClr val="bg1"/>
                </a:solidFill>
              </a:defRPr>
            </a:lvl1pPr>
          </a:lstStyle>
          <a:p>
            <a:fld id="{9384FF6D-5FD2-A847-8599-D7B37E65F8CD}" type="slidenum">
              <a:rPr lang="en-US" smtClean="0"/>
              <a:pPr/>
              <a:t>‹#›</a:t>
            </a:fld>
            <a:r>
              <a:rPr lang="en-US" dirty="0"/>
              <a:t>  |  George Mason University</a:t>
            </a:r>
          </a:p>
        </p:txBody>
      </p:sp>
      <p:sp>
        <p:nvSpPr>
          <p:cNvPr id="5" name="Subtitle 2">
            <a:extLst>
              <a:ext uri="{FF2B5EF4-FFF2-40B4-BE49-F238E27FC236}">
                <a16:creationId xmlns:a16="http://schemas.microsoft.com/office/drawing/2014/main" id="{01A6D37C-C415-7E4A-A25E-50B49C4A4220}"/>
              </a:ext>
            </a:extLst>
          </p:cNvPr>
          <p:cNvSpPr>
            <a:spLocks noGrp="1"/>
          </p:cNvSpPr>
          <p:nvPr>
            <p:ph type="subTitle" idx="1" hasCustomPrompt="1"/>
          </p:nvPr>
        </p:nvSpPr>
        <p:spPr>
          <a:xfrm>
            <a:off x="2794000" y="4136461"/>
            <a:ext cx="3490913" cy="766762"/>
          </a:xfrm>
        </p:spPr>
        <p:txBody>
          <a:bodyPr/>
          <a:lstStyle>
            <a:lvl1pPr marL="0" indent="0" algn="l">
              <a:buNone/>
              <a:defRPr sz="2400" b="1" i="0">
                <a:solidFill>
                  <a:schemeClr val="tx1">
                    <a:lumMod val="90000"/>
                    <a:lumOff val="1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Name</a:t>
            </a:r>
          </a:p>
        </p:txBody>
      </p:sp>
      <p:sp>
        <p:nvSpPr>
          <p:cNvPr id="2" name="Title 1">
            <a:extLst>
              <a:ext uri="{FF2B5EF4-FFF2-40B4-BE49-F238E27FC236}">
                <a16:creationId xmlns:a16="http://schemas.microsoft.com/office/drawing/2014/main" id="{07A054A1-C1CE-0449-B1BE-461CEBC602DB}"/>
              </a:ext>
            </a:extLst>
          </p:cNvPr>
          <p:cNvSpPr>
            <a:spLocks noGrp="1"/>
          </p:cNvSpPr>
          <p:nvPr>
            <p:ph type="title" hasCustomPrompt="1"/>
          </p:nvPr>
        </p:nvSpPr>
        <p:spPr>
          <a:xfrm>
            <a:off x="2794000" y="2019301"/>
            <a:ext cx="6437035" cy="1651000"/>
          </a:xfrm>
        </p:spPr>
        <p:txBody>
          <a:bodyPr/>
          <a:lstStyle>
            <a:lvl1pPr>
              <a:defRPr>
                <a:solidFill>
                  <a:schemeClr val="tx1">
                    <a:lumMod val="90000"/>
                    <a:lumOff val="10000"/>
                  </a:schemeClr>
                </a:solidFill>
              </a:defRPr>
            </a:lvl1pPr>
          </a:lstStyle>
          <a:p>
            <a:r>
              <a:rPr lang="en-US" dirty="0"/>
              <a:t>Click to edit quote</a:t>
            </a:r>
          </a:p>
        </p:txBody>
      </p:sp>
      <p:pic>
        <p:nvPicPr>
          <p:cNvPr id="14" name="Picture 13">
            <a:extLst>
              <a:ext uri="{FF2B5EF4-FFF2-40B4-BE49-F238E27FC236}">
                <a16:creationId xmlns:a16="http://schemas.microsoft.com/office/drawing/2014/main" id="{CD7F1C13-95DD-A04A-8387-6BF89220DEC0}"/>
              </a:ext>
            </a:extLst>
          </p:cNvPr>
          <p:cNvPicPr>
            <a:picLocks noChangeAspect="1"/>
          </p:cNvPicPr>
          <p:nvPr userDrawn="1"/>
        </p:nvPicPr>
        <p:blipFill rotWithShape="1">
          <a:blip r:embed="rId4"/>
          <a:srcRect l="22028" t="6835" r="17408" b="2694"/>
          <a:stretch/>
        </p:blipFill>
        <p:spPr>
          <a:xfrm>
            <a:off x="9231035" y="2236180"/>
            <a:ext cx="2395509" cy="2385639"/>
          </a:xfrm>
          <a:prstGeom prst="ellipse">
            <a:avLst/>
          </a:prstGeom>
        </p:spPr>
      </p:pic>
      <p:sp>
        <p:nvSpPr>
          <p:cNvPr id="15" name="TextBox 14">
            <a:extLst>
              <a:ext uri="{FF2B5EF4-FFF2-40B4-BE49-F238E27FC236}">
                <a16:creationId xmlns:a16="http://schemas.microsoft.com/office/drawing/2014/main" id="{923929B4-FA2F-904A-9D74-EDF2E9D5F90E}"/>
              </a:ext>
            </a:extLst>
          </p:cNvPr>
          <p:cNvSpPr txBox="1"/>
          <p:nvPr userDrawn="1"/>
        </p:nvSpPr>
        <p:spPr>
          <a:xfrm>
            <a:off x="786504" y="818972"/>
            <a:ext cx="1146468" cy="2400657"/>
          </a:xfrm>
          <a:prstGeom prst="rect">
            <a:avLst/>
          </a:prstGeom>
          <a:noFill/>
        </p:spPr>
        <p:txBody>
          <a:bodyPr wrap="none" rtlCol="0">
            <a:spAutoFit/>
          </a:bodyPr>
          <a:lstStyle/>
          <a:p>
            <a:r>
              <a:rPr lang="en-US" sz="15000" b="1" i="0" dirty="0">
                <a:solidFill>
                  <a:srgbClr val="BCD631"/>
                </a:solidFill>
                <a:latin typeface="Helvetica" pitchFamily="2" charset="0"/>
                <a:ea typeface="Aktiv Grotesk" panose="020B0404020202020204" pitchFamily="34" charset="0"/>
                <a:cs typeface="Arial" panose="020B0604020202020204" pitchFamily="34" charset="0"/>
              </a:rPr>
              <a:t>“</a:t>
            </a:r>
          </a:p>
        </p:txBody>
      </p:sp>
    </p:spTree>
    <p:extLst>
      <p:ext uri="{BB962C8B-B14F-4D97-AF65-F5344CB8AC3E}">
        <p14:creationId xmlns:p14="http://schemas.microsoft.com/office/powerpoint/2010/main" val="421292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 pic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4C1E7F7-4B5F-6B4E-9ED5-3DA04F991FEA}"/>
              </a:ext>
            </a:extLst>
          </p:cNvPr>
          <p:cNvPicPr>
            <a:picLocks noChangeAspect="1"/>
          </p:cNvPicPr>
          <p:nvPr userDrawn="1"/>
        </p:nvPicPr>
        <p:blipFill rotWithShape="1">
          <a:blip r:embed="rId2"/>
          <a:srcRect t="30926"/>
          <a:stretch/>
        </p:blipFill>
        <p:spPr>
          <a:xfrm>
            <a:off x="0" y="2120898"/>
            <a:ext cx="12192000" cy="4737101"/>
          </a:xfrm>
          <a:prstGeom prst="rect">
            <a:avLst/>
          </a:prstGeom>
        </p:spPr>
      </p:pic>
      <p:sp>
        <p:nvSpPr>
          <p:cNvPr id="3" name="Content Placeholder 2">
            <a:extLst>
              <a:ext uri="{FF2B5EF4-FFF2-40B4-BE49-F238E27FC236}">
                <a16:creationId xmlns:a16="http://schemas.microsoft.com/office/drawing/2014/main" id="{281F7CDB-91A6-3444-A65B-3E1CEB0E9A83}"/>
              </a:ext>
            </a:extLst>
          </p:cNvPr>
          <p:cNvSpPr>
            <a:spLocks noGrp="1"/>
          </p:cNvSpPr>
          <p:nvPr>
            <p:ph sz="half" idx="1"/>
          </p:nvPr>
        </p:nvSpPr>
        <p:spPr>
          <a:xfrm>
            <a:off x="1053803" y="3834605"/>
            <a:ext cx="2926080" cy="1828801"/>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 name="Content Placeholder 3">
            <a:extLst>
              <a:ext uri="{FF2B5EF4-FFF2-40B4-BE49-F238E27FC236}">
                <a16:creationId xmlns:a16="http://schemas.microsoft.com/office/drawing/2014/main" id="{9C35A45F-90C7-C849-861F-09BB92E64915}"/>
              </a:ext>
            </a:extLst>
          </p:cNvPr>
          <p:cNvSpPr>
            <a:spLocks noGrp="1"/>
          </p:cNvSpPr>
          <p:nvPr>
            <p:ph sz="half" idx="2"/>
          </p:nvPr>
        </p:nvSpPr>
        <p:spPr>
          <a:xfrm>
            <a:off x="4567257" y="3834605"/>
            <a:ext cx="2926080" cy="182880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C0176400-9AF7-F841-939C-63251A76C149}"/>
              </a:ext>
            </a:extLst>
          </p:cNvPr>
          <p:cNvSpPr>
            <a:spLocks noGrp="1"/>
          </p:cNvSpPr>
          <p:nvPr>
            <p:ph type="sldNum" sz="quarter" idx="12"/>
          </p:nvPr>
        </p:nvSpPr>
        <p:spPr/>
        <p:txBody>
          <a:bodyPr/>
          <a:lstStyle>
            <a:lvl1pPr>
              <a:defRPr>
                <a:solidFill>
                  <a:schemeClr val="bg1"/>
                </a:solidFill>
              </a:defRPr>
            </a:lvl1pPr>
          </a:lstStyle>
          <a:p>
            <a:fld id="{9384FF6D-5FD2-A847-8599-D7B37E65F8CD}" type="slidenum">
              <a:rPr lang="en-US" smtClean="0"/>
              <a:pPr/>
              <a:t>‹#›</a:t>
            </a:fld>
            <a:r>
              <a:rPr lang="en-US"/>
              <a:t>  |  George Mason University</a:t>
            </a:r>
            <a:endParaRPr lang="en-US" dirty="0"/>
          </a:p>
        </p:txBody>
      </p:sp>
      <p:sp>
        <p:nvSpPr>
          <p:cNvPr id="9" name="Text Placeholder 8">
            <a:extLst>
              <a:ext uri="{FF2B5EF4-FFF2-40B4-BE49-F238E27FC236}">
                <a16:creationId xmlns:a16="http://schemas.microsoft.com/office/drawing/2014/main" id="{E841773F-9A68-8045-8981-687515475A1C}"/>
              </a:ext>
            </a:extLst>
          </p:cNvPr>
          <p:cNvSpPr>
            <a:spLocks noGrp="1"/>
          </p:cNvSpPr>
          <p:nvPr>
            <p:ph type="body" sz="quarter" idx="13"/>
          </p:nvPr>
        </p:nvSpPr>
        <p:spPr>
          <a:xfrm>
            <a:off x="1053803" y="3137693"/>
            <a:ext cx="2926080" cy="531813"/>
          </a:xfrm>
        </p:spPr>
        <p:txBody>
          <a:bodyPr/>
          <a:lstStyle>
            <a:lvl1pPr marL="0" indent="0">
              <a:buNone/>
              <a:defRPr b="1" i="0">
                <a:solidFill>
                  <a:schemeClr val="bg1"/>
                </a:solidFill>
                <a:latin typeface="+mn-lt"/>
              </a:defRPr>
            </a:lvl1pPr>
          </a:lstStyle>
          <a:p>
            <a:pPr lvl="0"/>
            <a:r>
              <a:rPr lang="en-US" dirty="0"/>
              <a:t>Click to edit</a:t>
            </a:r>
          </a:p>
        </p:txBody>
      </p:sp>
      <p:sp>
        <p:nvSpPr>
          <p:cNvPr id="11" name="Text Placeholder 10">
            <a:extLst>
              <a:ext uri="{FF2B5EF4-FFF2-40B4-BE49-F238E27FC236}">
                <a16:creationId xmlns:a16="http://schemas.microsoft.com/office/drawing/2014/main" id="{BEC8960F-BEC1-EC49-916C-12F72872EC1F}"/>
              </a:ext>
            </a:extLst>
          </p:cNvPr>
          <p:cNvSpPr>
            <a:spLocks noGrp="1"/>
          </p:cNvSpPr>
          <p:nvPr>
            <p:ph type="body" sz="quarter" idx="14"/>
          </p:nvPr>
        </p:nvSpPr>
        <p:spPr>
          <a:xfrm>
            <a:off x="4567257" y="3137692"/>
            <a:ext cx="2926080" cy="531813"/>
          </a:xfrm>
        </p:spPr>
        <p:txBody>
          <a:bodyPr/>
          <a:lstStyle>
            <a:lvl1pPr marL="0" indent="0">
              <a:buNone/>
              <a:defRPr b="1" i="0">
                <a:solidFill>
                  <a:schemeClr val="bg1"/>
                </a:solidFill>
                <a:latin typeface="+mn-lt"/>
              </a:defRPr>
            </a:lvl1pPr>
          </a:lstStyle>
          <a:p>
            <a:pPr lvl="0"/>
            <a:r>
              <a:rPr lang="en-US" dirty="0"/>
              <a:t>Click to edit</a:t>
            </a:r>
          </a:p>
        </p:txBody>
      </p:sp>
      <p:sp>
        <p:nvSpPr>
          <p:cNvPr id="12" name="Content Placeholder 3">
            <a:extLst>
              <a:ext uri="{FF2B5EF4-FFF2-40B4-BE49-F238E27FC236}">
                <a16:creationId xmlns:a16="http://schemas.microsoft.com/office/drawing/2014/main" id="{925A1691-A98B-824D-8023-4E0099A35DED}"/>
              </a:ext>
            </a:extLst>
          </p:cNvPr>
          <p:cNvSpPr>
            <a:spLocks noGrp="1"/>
          </p:cNvSpPr>
          <p:nvPr>
            <p:ph sz="half" idx="15"/>
          </p:nvPr>
        </p:nvSpPr>
        <p:spPr>
          <a:xfrm>
            <a:off x="8080712" y="3834605"/>
            <a:ext cx="2926080" cy="182880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CF42A35B-1889-F647-8DFF-BA7C7528BA7B}"/>
              </a:ext>
            </a:extLst>
          </p:cNvPr>
          <p:cNvSpPr>
            <a:spLocks noGrp="1"/>
          </p:cNvSpPr>
          <p:nvPr>
            <p:ph type="body" sz="quarter" idx="16"/>
          </p:nvPr>
        </p:nvSpPr>
        <p:spPr>
          <a:xfrm>
            <a:off x="8080712" y="3137692"/>
            <a:ext cx="2926080" cy="531813"/>
          </a:xfrm>
        </p:spPr>
        <p:txBody>
          <a:bodyPr/>
          <a:lstStyle>
            <a:lvl1pPr marL="0" indent="0">
              <a:buNone/>
              <a:defRPr b="1" i="0">
                <a:solidFill>
                  <a:schemeClr val="bg1"/>
                </a:solidFill>
                <a:latin typeface="+mn-lt"/>
              </a:defRPr>
            </a:lvl1pPr>
          </a:lstStyle>
          <a:p>
            <a:pPr lvl="0"/>
            <a:r>
              <a:rPr lang="en-US" dirty="0"/>
              <a:t>Click to edit</a:t>
            </a:r>
          </a:p>
        </p:txBody>
      </p:sp>
      <p:sp>
        <p:nvSpPr>
          <p:cNvPr id="15" name="Picture Placeholder 14">
            <a:extLst>
              <a:ext uri="{FF2B5EF4-FFF2-40B4-BE49-F238E27FC236}">
                <a16:creationId xmlns:a16="http://schemas.microsoft.com/office/drawing/2014/main" id="{CBC70186-DFB0-BC4A-A710-21CF80E59958}"/>
              </a:ext>
            </a:extLst>
          </p:cNvPr>
          <p:cNvSpPr>
            <a:spLocks noGrp="1"/>
          </p:cNvSpPr>
          <p:nvPr>
            <p:ph type="pic" sz="quarter" idx="17"/>
          </p:nvPr>
        </p:nvSpPr>
        <p:spPr>
          <a:xfrm>
            <a:off x="1053764" y="406400"/>
            <a:ext cx="2926080" cy="2514600"/>
          </a:xfrm>
        </p:spPr>
        <p:txBody>
          <a:bodyPr/>
          <a:lstStyle/>
          <a:p>
            <a:endParaRPr lang="en-US"/>
          </a:p>
        </p:txBody>
      </p:sp>
      <p:sp>
        <p:nvSpPr>
          <p:cNvPr id="17" name="Picture Placeholder 16">
            <a:extLst>
              <a:ext uri="{FF2B5EF4-FFF2-40B4-BE49-F238E27FC236}">
                <a16:creationId xmlns:a16="http://schemas.microsoft.com/office/drawing/2014/main" id="{4EE8C39F-2918-E54F-A43C-9D7BE199E61C}"/>
              </a:ext>
            </a:extLst>
          </p:cNvPr>
          <p:cNvSpPr>
            <a:spLocks noGrp="1"/>
          </p:cNvSpPr>
          <p:nvPr>
            <p:ph type="pic" sz="quarter" idx="18"/>
          </p:nvPr>
        </p:nvSpPr>
        <p:spPr>
          <a:xfrm>
            <a:off x="4567238" y="406400"/>
            <a:ext cx="2926080" cy="2514600"/>
          </a:xfrm>
        </p:spPr>
        <p:txBody>
          <a:bodyPr/>
          <a:lstStyle/>
          <a:p>
            <a:endParaRPr lang="en-US"/>
          </a:p>
        </p:txBody>
      </p:sp>
      <p:sp>
        <p:nvSpPr>
          <p:cNvPr id="19" name="Picture Placeholder 18">
            <a:extLst>
              <a:ext uri="{FF2B5EF4-FFF2-40B4-BE49-F238E27FC236}">
                <a16:creationId xmlns:a16="http://schemas.microsoft.com/office/drawing/2014/main" id="{18443E40-AFCC-004F-937A-829C9378C16A}"/>
              </a:ext>
            </a:extLst>
          </p:cNvPr>
          <p:cNvSpPr>
            <a:spLocks noGrp="1"/>
          </p:cNvSpPr>
          <p:nvPr>
            <p:ph type="pic" sz="quarter" idx="19"/>
          </p:nvPr>
        </p:nvSpPr>
        <p:spPr>
          <a:xfrm>
            <a:off x="8080712" y="406400"/>
            <a:ext cx="2926080" cy="2514600"/>
          </a:xfrm>
        </p:spPr>
        <p:txBody>
          <a:bodyPr/>
          <a:lstStyle/>
          <a:p>
            <a:endParaRPr lang="en-US"/>
          </a:p>
        </p:txBody>
      </p:sp>
    </p:spTree>
    <p:extLst>
      <p:ext uri="{BB962C8B-B14F-4D97-AF65-F5344CB8AC3E}">
        <p14:creationId xmlns:p14="http://schemas.microsoft.com/office/powerpoint/2010/main" val="2364362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w pictur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F27998-D839-D047-97F2-FECBDBB3A9FD}"/>
              </a:ext>
            </a:extLst>
          </p:cNvPr>
          <p:cNvPicPr>
            <a:picLocks noChangeAspect="1"/>
          </p:cNvPicPr>
          <p:nvPr userDrawn="1"/>
        </p:nvPicPr>
        <p:blipFill rotWithShape="1">
          <a:blip r:embed="rId2">
            <a:alphaModFix amt="20000"/>
          </a:blip>
          <a:srcRect t="3256" r="8769" b="837"/>
          <a:stretch/>
        </p:blipFill>
        <p:spPr>
          <a:xfrm>
            <a:off x="5630329" y="-1"/>
            <a:ext cx="6561182" cy="6858001"/>
          </a:xfrm>
          <a:prstGeom prst="rect">
            <a:avLst/>
          </a:prstGeom>
        </p:spPr>
      </p:pic>
      <p:sp>
        <p:nvSpPr>
          <p:cNvPr id="4" name="Slide Number Placeholder 3">
            <a:extLst>
              <a:ext uri="{FF2B5EF4-FFF2-40B4-BE49-F238E27FC236}">
                <a16:creationId xmlns:a16="http://schemas.microsoft.com/office/drawing/2014/main" id="{F9D74CE8-A75C-3E4E-BBB3-102721AC8613}"/>
              </a:ext>
            </a:extLst>
          </p:cNvPr>
          <p:cNvSpPr>
            <a:spLocks noGrp="1"/>
          </p:cNvSpPr>
          <p:nvPr>
            <p:ph type="sldNum" sz="quarter" idx="12"/>
          </p:nvPr>
        </p:nvSpPr>
        <p:spPr/>
        <p:txBody>
          <a:bodyPr/>
          <a:lstStyle/>
          <a:p>
            <a:fld id="{9384FF6D-5FD2-A847-8599-D7B37E65F8CD}" type="slidenum">
              <a:rPr lang="en-US" smtClean="0"/>
              <a:pPr/>
              <a:t>‹#›</a:t>
            </a:fld>
            <a:r>
              <a:rPr lang="en-US" dirty="0"/>
              <a:t>  |  George Mason University</a:t>
            </a:r>
          </a:p>
        </p:txBody>
      </p:sp>
      <p:sp>
        <p:nvSpPr>
          <p:cNvPr id="5" name="Subtitle 2">
            <a:extLst>
              <a:ext uri="{FF2B5EF4-FFF2-40B4-BE49-F238E27FC236}">
                <a16:creationId xmlns:a16="http://schemas.microsoft.com/office/drawing/2014/main" id="{01A6D37C-C415-7E4A-A25E-50B49C4A4220}"/>
              </a:ext>
            </a:extLst>
          </p:cNvPr>
          <p:cNvSpPr>
            <a:spLocks noGrp="1"/>
          </p:cNvSpPr>
          <p:nvPr>
            <p:ph type="subTitle" idx="1"/>
          </p:nvPr>
        </p:nvSpPr>
        <p:spPr>
          <a:xfrm>
            <a:off x="838200" y="3122341"/>
            <a:ext cx="3490913" cy="418301"/>
          </a:xfrm>
        </p:spPr>
        <p:txBody>
          <a:bodyPr/>
          <a:lstStyle>
            <a:lvl1pPr marL="0" indent="0" algn="l">
              <a:buNone/>
              <a:defRPr sz="2400" b="1" i="0">
                <a:solidFill>
                  <a:srgbClr val="00909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6" name="Text Placeholder 11">
            <a:extLst>
              <a:ext uri="{FF2B5EF4-FFF2-40B4-BE49-F238E27FC236}">
                <a16:creationId xmlns:a16="http://schemas.microsoft.com/office/drawing/2014/main" id="{0BF03BC3-2BF3-5B41-895B-9BF26315F80E}"/>
              </a:ext>
            </a:extLst>
          </p:cNvPr>
          <p:cNvSpPr>
            <a:spLocks noGrp="1"/>
          </p:cNvSpPr>
          <p:nvPr>
            <p:ph type="body" sz="quarter" idx="13"/>
          </p:nvPr>
        </p:nvSpPr>
        <p:spPr>
          <a:xfrm>
            <a:off x="838200" y="3677130"/>
            <a:ext cx="3490913" cy="1810231"/>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07A054A1-C1CE-0449-B1BE-461CEBC602DB}"/>
              </a:ext>
            </a:extLst>
          </p:cNvPr>
          <p:cNvSpPr>
            <a:spLocks noGrp="1"/>
          </p:cNvSpPr>
          <p:nvPr>
            <p:ph type="title"/>
          </p:nvPr>
        </p:nvSpPr>
        <p:spPr>
          <a:xfrm>
            <a:off x="838200" y="893135"/>
            <a:ext cx="3490913" cy="2092718"/>
          </a:xfrm>
        </p:spPr>
        <p:txBody>
          <a:bodyPr/>
          <a:lstStyle/>
          <a:p>
            <a:r>
              <a:rPr lang="en-US" dirty="0"/>
              <a:t>Click to edit</a:t>
            </a:r>
          </a:p>
        </p:txBody>
      </p:sp>
      <p:sp>
        <p:nvSpPr>
          <p:cNvPr id="8" name="Rectangle 7">
            <a:extLst>
              <a:ext uri="{FF2B5EF4-FFF2-40B4-BE49-F238E27FC236}">
                <a16:creationId xmlns:a16="http://schemas.microsoft.com/office/drawing/2014/main" id="{ED05DD46-506E-0F4F-A13C-87EDD68A37AA}"/>
              </a:ext>
            </a:extLst>
          </p:cNvPr>
          <p:cNvSpPr/>
          <p:nvPr userDrawn="1"/>
        </p:nvSpPr>
        <p:spPr>
          <a:xfrm>
            <a:off x="10833905" y="1243013"/>
            <a:ext cx="1358096" cy="42443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C7381FA-FB18-6643-80EC-E74FB71CFD2E}"/>
              </a:ext>
            </a:extLst>
          </p:cNvPr>
          <p:cNvPicPr>
            <a:picLocks noChangeAspect="1"/>
          </p:cNvPicPr>
          <p:nvPr userDrawn="1"/>
        </p:nvPicPr>
        <p:blipFill rotWithShape="1">
          <a:blip r:embed="rId3"/>
          <a:srcRect t="9143" r="43523" b="9143"/>
          <a:stretch/>
        </p:blipFill>
        <p:spPr>
          <a:xfrm>
            <a:off x="10833905" y="1243012"/>
            <a:ext cx="1357606" cy="4242816"/>
          </a:xfrm>
          <a:prstGeom prst="rect">
            <a:avLst/>
          </a:prstGeom>
        </p:spPr>
      </p:pic>
      <p:sp>
        <p:nvSpPr>
          <p:cNvPr id="14" name="Picture Placeholder 13">
            <a:extLst>
              <a:ext uri="{FF2B5EF4-FFF2-40B4-BE49-F238E27FC236}">
                <a16:creationId xmlns:a16="http://schemas.microsoft.com/office/drawing/2014/main" id="{0642C3A7-1068-F347-98F9-A8E1584AEDEA}"/>
              </a:ext>
            </a:extLst>
          </p:cNvPr>
          <p:cNvSpPr>
            <a:spLocks noGrp="1"/>
          </p:cNvSpPr>
          <p:nvPr>
            <p:ph type="pic" sz="quarter" idx="14"/>
          </p:nvPr>
        </p:nvSpPr>
        <p:spPr>
          <a:xfrm>
            <a:off x="7785100" y="1243012"/>
            <a:ext cx="3049588" cy="4242816"/>
          </a:xfrm>
        </p:spPr>
        <p:txBody>
          <a:bodyPr/>
          <a:lstStyle/>
          <a:p>
            <a:endParaRPr lang="en-US"/>
          </a:p>
        </p:txBody>
      </p:sp>
      <p:sp>
        <p:nvSpPr>
          <p:cNvPr id="16" name="Picture Placeholder 15">
            <a:extLst>
              <a:ext uri="{FF2B5EF4-FFF2-40B4-BE49-F238E27FC236}">
                <a16:creationId xmlns:a16="http://schemas.microsoft.com/office/drawing/2014/main" id="{AC013168-9D7E-ED43-A683-37C3EC6C1C1F}"/>
              </a:ext>
            </a:extLst>
          </p:cNvPr>
          <p:cNvSpPr>
            <a:spLocks noGrp="1"/>
          </p:cNvSpPr>
          <p:nvPr>
            <p:ph type="pic" sz="quarter" idx="15"/>
          </p:nvPr>
        </p:nvSpPr>
        <p:spPr>
          <a:xfrm>
            <a:off x="4742950" y="1243013"/>
            <a:ext cx="3049588" cy="2184398"/>
          </a:xfrm>
        </p:spPr>
        <p:txBody>
          <a:bodyPr/>
          <a:lstStyle/>
          <a:p>
            <a:endParaRPr lang="en-US"/>
          </a:p>
        </p:txBody>
      </p:sp>
      <p:sp>
        <p:nvSpPr>
          <p:cNvPr id="17" name="Picture Placeholder 15">
            <a:extLst>
              <a:ext uri="{FF2B5EF4-FFF2-40B4-BE49-F238E27FC236}">
                <a16:creationId xmlns:a16="http://schemas.microsoft.com/office/drawing/2014/main" id="{69447899-4A07-6D42-84E5-D0966E3F5DFC}"/>
              </a:ext>
            </a:extLst>
          </p:cNvPr>
          <p:cNvSpPr>
            <a:spLocks noGrp="1"/>
          </p:cNvSpPr>
          <p:nvPr>
            <p:ph type="pic" sz="quarter" idx="16"/>
          </p:nvPr>
        </p:nvSpPr>
        <p:spPr>
          <a:xfrm>
            <a:off x="4742950" y="3427410"/>
            <a:ext cx="3049588" cy="2059949"/>
          </a:xfrm>
        </p:spPr>
        <p:txBody>
          <a:bodyPr/>
          <a:lstStyle/>
          <a:p>
            <a:endParaRPr lang="en-US" dirty="0"/>
          </a:p>
        </p:txBody>
      </p:sp>
    </p:spTree>
    <p:extLst>
      <p:ext uri="{BB962C8B-B14F-4D97-AF65-F5344CB8AC3E}">
        <p14:creationId xmlns:p14="http://schemas.microsoft.com/office/powerpoint/2010/main" val="133293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B0EA-794A-4FD0-B429-FA847E18E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4C415-D286-419F-964C-0F54642551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8A1FC-22E3-4D3D-92A5-8F1F366E8B91}"/>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5" name="Footer Placeholder 4">
            <a:extLst>
              <a:ext uri="{FF2B5EF4-FFF2-40B4-BE49-F238E27FC236}">
                <a16:creationId xmlns:a16="http://schemas.microsoft.com/office/drawing/2014/main" id="{3B2117C8-B714-463F-951D-431B62B37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8BCDD-4DB7-4D28-B5EC-C91FA956D3DC}"/>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3744170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with 1 p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9D252-E493-5940-82E6-BA0AF03586B9}"/>
              </a:ext>
            </a:extLst>
          </p:cNvPr>
          <p:cNvPicPr>
            <a:picLocks noChangeAspect="1"/>
          </p:cNvPicPr>
          <p:nvPr userDrawn="1"/>
        </p:nvPicPr>
        <p:blipFill rotWithShape="1">
          <a:blip r:embed="rId2">
            <a:alphaModFix amt="20000"/>
          </a:blip>
          <a:srcRect t="20550" b="2631"/>
          <a:stretch/>
        </p:blipFill>
        <p:spPr>
          <a:xfrm>
            <a:off x="1365249" y="0"/>
            <a:ext cx="8978901" cy="6858000"/>
          </a:xfrm>
          <a:prstGeom prst="rect">
            <a:avLst/>
          </a:prstGeom>
        </p:spPr>
      </p:pic>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6795889" y="1798995"/>
            <a:ext cx="4824612" cy="1325563"/>
          </a:xfrm>
        </p:spPr>
        <p:txBody>
          <a:bodyPr/>
          <a:lstStyle/>
          <a:p>
            <a:r>
              <a:rPr lang="en-US" dirty="0"/>
              <a:t>Click to edit</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6795888" y="3927833"/>
            <a:ext cx="4913511" cy="1342667"/>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D3F16631-C37C-A84D-8D6A-FFBF47895C24}"/>
              </a:ext>
            </a:extLst>
          </p:cNvPr>
          <p:cNvSpPr>
            <a:spLocks noGrp="1"/>
          </p:cNvSpPr>
          <p:nvPr>
            <p:ph type="sldNum" sz="quarter" idx="12"/>
          </p:nvPr>
        </p:nvSpPr>
        <p:spPr/>
        <p:txBody>
          <a:bodyPr/>
          <a:lstStyle/>
          <a:p>
            <a:fld id="{9384FF6D-5FD2-A847-8599-D7B37E65F8CD}" type="slidenum">
              <a:rPr lang="en-US" smtClean="0"/>
              <a:pPr/>
              <a:t>‹#›</a:t>
            </a:fld>
            <a:r>
              <a:rPr lang="en-US" dirty="0"/>
              <a:t>  |  George Mason University</a:t>
            </a:r>
          </a:p>
        </p:txBody>
      </p:sp>
      <p:sp>
        <p:nvSpPr>
          <p:cNvPr id="8" name="Content Placeholder 7">
            <a:extLst>
              <a:ext uri="{FF2B5EF4-FFF2-40B4-BE49-F238E27FC236}">
                <a16:creationId xmlns:a16="http://schemas.microsoft.com/office/drawing/2014/main" id="{9AEF05CB-F316-934E-B86D-9CFE46F4AC4E}"/>
              </a:ext>
            </a:extLst>
          </p:cNvPr>
          <p:cNvSpPr>
            <a:spLocks noGrp="1"/>
          </p:cNvSpPr>
          <p:nvPr>
            <p:ph sz="quarter" idx="13"/>
          </p:nvPr>
        </p:nvSpPr>
        <p:spPr>
          <a:xfrm>
            <a:off x="6795889" y="3215839"/>
            <a:ext cx="4824612"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0" name="Picture Placeholder 9">
            <a:extLst>
              <a:ext uri="{FF2B5EF4-FFF2-40B4-BE49-F238E27FC236}">
                <a16:creationId xmlns:a16="http://schemas.microsoft.com/office/drawing/2014/main" id="{033357E7-4D1E-9F46-817D-A66791E9790C}"/>
              </a:ext>
            </a:extLst>
          </p:cNvPr>
          <p:cNvSpPr>
            <a:spLocks noGrp="1"/>
          </p:cNvSpPr>
          <p:nvPr>
            <p:ph type="pic" sz="quarter" idx="14"/>
          </p:nvPr>
        </p:nvSpPr>
        <p:spPr>
          <a:xfrm>
            <a:off x="0" y="1162050"/>
            <a:ext cx="6388100" cy="4108450"/>
          </a:xfrm>
        </p:spPr>
        <p:txBody>
          <a:bodyPr/>
          <a:lstStyle/>
          <a:p>
            <a:endParaRPr lang="en-US"/>
          </a:p>
        </p:txBody>
      </p:sp>
      <p:pic>
        <p:nvPicPr>
          <p:cNvPr id="9" name="Picture 8">
            <a:extLst>
              <a:ext uri="{FF2B5EF4-FFF2-40B4-BE49-F238E27FC236}">
                <a16:creationId xmlns:a16="http://schemas.microsoft.com/office/drawing/2014/main" id="{B5D34DC7-9D7B-DB49-9B82-20399919CC22}"/>
              </a:ext>
            </a:extLst>
          </p:cNvPr>
          <p:cNvPicPr>
            <a:picLocks noChangeAspect="1"/>
          </p:cNvPicPr>
          <p:nvPr userDrawn="1"/>
        </p:nvPicPr>
        <p:blipFill>
          <a:blip r:embed="rId3"/>
          <a:stretch>
            <a:fillRect/>
          </a:stretch>
        </p:blipFill>
        <p:spPr>
          <a:xfrm>
            <a:off x="-6351" y="0"/>
            <a:ext cx="1371600" cy="6858000"/>
          </a:xfrm>
          <a:prstGeom prst="rect">
            <a:avLst/>
          </a:prstGeom>
        </p:spPr>
      </p:pic>
    </p:spTree>
    <p:extLst>
      <p:ext uri="{BB962C8B-B14F-4D97-AF65-F5344CB8AC3E}">
        <p14:creationId xmlns:p14="http://schemas.microsoft.com/office/powerpoint/2010/main" val="3717214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96157F-BA9C-E04A-80E5-9DA8ABC240C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04AD9C8-E5A0-774C-89EC-7B9CE07BD3F8}"/>
              </a:ext>
            </a:extLst>
          </p:cNvPr>
          <p:cNvPicPr>
            <a:picLocks noChangeAspect="1"/>
          </p:cNvPicPr>
          <p:nvPr userDrawn="1"/>
        </p:nvPicPr>
        <p:blipFill>
          <a:blip r:embed="rId3"/>
          <a:stretch>
            <a:fillRect/>
          </a:stretch>
        </p:blipFill>
        <p:spPr>
          <a:xfrm>
            <a:off x="4879975" y="685800"/>
            <a:ext cx="2432050" cy="1628194"/>
          </a:xfrm>
          <a:prstGeom prst="rect">
            <a:avLst/>
          </a:prstGeom>
        </p:spPr>
      </p:pic>
      <p:grpSp>
        <p:nvGrpSpPr>
          <p:cNvPr id="6" name="Group 5">
            <a:extLst>
              <a:ext uri="{FF2B5EF4-FFF2-40B4-BE49-F238E27FC236}">
                <a16:creationId xmlns:a16="http://schemas.microsoft.com/office/drawing/2014/main" id="{7D39621D-226A-8148-BA50-331BE5E4B360}"/>
              </a:ext>
            </a:extLst>
          </p:cNvPr>
          <p:cNvGrpSpPr/>
          <p:nvPr userDrawn="1"/>
        </p:nvGrpSpPr>
        <p:grpSpPr>
          <a:xfrm>
            <a:off x="4360602" y="3418257"/>
            <a:ext cx="3470796" cy="674932"/>
            <a:chOff x="4372071" y="3418257"/>
            <a:chExt cx="3470796" cy="674932"/>
          </a:xfrm>
        </p:grpSpPr>
        <p:pic>
          <p:nvPicPr>
            <p:cNvPr id="9" name="Picture 8">
              <a:extLst>
                <a:ext uri="{FF2B5EF4-FFF2-40B4-BE49-F238E27FC236}">
                  <a16:creationId xmlns:a16="http://schemas.microsoft.com/office/drawing/2014/main" id="{79E5A890-E9CB-F545-B0E3-0CA47D272E92}"/>
                </a:ext>
              </a:extLst>
            </p:cNvPr>
            <p:cNvPicPr>
              <a:picLocks noChangeAspect="1"/>
            </p:cNvPicPr>
            <p:nvPr userDrawn="1"/>
          </p:nvPicPr>
          <p:blipFill>
            <a:blip r:embed="rId4"/>
            <a:stretch>
              <a:fillRect/>
            </a:stretch>
          </p:blipFill>
          <p:spPr>
            <a:xfrm>
              <a:off x="4372071" y="3418257"/>
              <a:ext cx="674932" cy="674932"/>
            </a:xfrm>
            <a:prstGeom prst="rect">
              <a:avLst/>
            </a:prstGeom>
          </p:spPr>
        </p:pic>
        <p:pic>
          <p:nvPicPr>
            <p:cNvPr id="10" name="Picture 9">
              <a:extLst>
                <a:ext uri="{FF2B5EF4-FFF2-40B4-BE49-F238E27FC236}">
                  <a16:creationId xmlns:a16="http://schemas.microsoft.com/office/drawing/2014/main" id="{A1126149-44DC-FE46-8A65-58BE7FED2F39}"/>
                </a:ext>
              </a:extLst>
            </p:cNvPr>
            <p:cNvPicPr>
              <a:picLocks noChangeAspect="1"/>
            </p:cNvPicPr>
            <p:nvPr userDrawn="1"/>
          </p:nvPicPr>
          <p:blipFill>
            <a:blip r:embed="rId5"/>
            <a:stretch>
              <a:fillRect/>
            </a:stretch>
          </p:blipFill>
          <p:spPr>
            <a:xfrm>
              <a:off x="6468969" y="3418257"/>
              <a:ext cx="674932" cy="674932"/>
            </a:xfrm>
            <a:prstGeom prst="rect">
              <a:avLst/>
            </a:prstGeom>
          </p:spPr>
        </p:pic>
        <p:pic>
          <p:nvPicPr>
            <p:cNvPr id="11" name="Picture 10">
              <a:extLst>
                <a:ext uri="{FF2B5EF4-FFF2-40B4-BE49-F238E27FC236}">
                  <a16:creationId xmlns:a16="http://schemas.microsoft.com/office/drawing/2014/main" id="{6BCF3130-1630-0343-9C06-8D09FC68F4E9}"/>
                </a:ext>
              </a:extLst>
            </p:cNvPr>
            <p:cNvPicPr>
              <a:picLocks noChangeAspect="1"/>
            </p:cNvPicPr>
            <p:nvPr userDrawn="1"/>
          </p:nvPicPr>
          <p:blipFill>
            <a:blip r:embed="rId6"/>
            <a:stretch>
              <a:fillRect/>
            </a:stretch>
          </p:blipFill>
          <p:spPr>
            <a:xfrm>
              <a:off x="7167935" y="3418257"/>
              <a:ext cx="674932" cy="674932"/>
            </a:xfrm>
            <a:prstGeom prst="rect">
              <a:avLst/>
            </a:prstGeom>
          </p:spPr>
        </p:pic>
        <p:pic>
          <p:nvPicPr>
            <p:cNvPr id="12" name="Picture 11">
              <a:extLst>
                <a:ext uri="{FF2B5EF4-FFF2-40B4-BE49-F238E27FC236}">
                  <a16:creationId xmlns:a16="http://schemas.microsoft.com/office/drawing/2014/main" id="{F4DF3525-9638-BB41-BEE3-B77246F916E4}"/>
                </a:ext>
              </a:extLst>
            </p:cNvPr>
            <p:cNvPicPr>
              <a:picLocks noChangeAspect="1"/>
            </p:cNvPicPr>
            <p:nvPr userDrawn="1"/>
          </p:nvPicPr>
          <p:blipFill>
            <a:blip r:embed="rId7"/>
            <a:stretch>
              <a:fillRect/>
            </a:stretch>
          </p:blipFill>
          <p:spPr>
            <a:xfrm>
              <a:off x="5071037" y="3418257"/>
              <a:ext cx="674932" cy="674932"/>
            </a:xfrm>
            <a:prstGeom prst="rect">
              <a:avLst/>
            </a:prstGeom>
          </p:spPr>
        </p:pic>
        <p:pic>
          <p:nvPicPr>
            <p:cNvPr id="13" name="Picture 12">
              <a:extLst>
                <a:ext uri="{FF2B5EF4-FFF2-40B4-BE49-F238E27FC236}">
                  <a16:creationId xmlns:a16="http://schemas.microsoft.com/office/drawing/2014/main" id="{3DCE0DD5-D635-3B4E-89ED-1374AB93C2D4}"/>
                </a:ext>
              </a:extLst>
            </p:cNvPr>
            <p:cNvPicPr>
              <a:picLocks noChangeAspect="1"/>
            </p:cNvPicPr>
            <p:nvPr userDrawn="1"/>
          </p:nvPicPr>
          <p:blipFill>
            <a:blip r:embed="rId8"/>
            <a:stretch>
              <a:fillRect/>
            </a:stretch>
          </p:blipFill>
          <p:spPr>
            <a:xfrm>
              <a:off x="5770003" y="3418257"/>
              <a:ext cx="674932" cy="674932"/>
            </a:xfrm>
            <a:prstGeom prst="rect">
              <a:avLst/>
            </a:prstGeom>
          </p:spPr>
        </p:pic>
      </p:grpSp>
      <p:sp>
        <p:nvSpPr>
          <p:cNvPr id="3" name="Content Placeholder 2">
            <a:extLst>
              <a:ext uri="{FF2B5EF4-FFF2-40B4-BE49-F238E27FC236}">
                <a16:creationId xmlns:a16="http://schemas.microsoft.com/office/drawing/2014/main" id="{4DC227F9-BC54-F047-971E-2070A12085C1}"/>
              </a:ext>
            </a:extLst>
          </p:cNvPr>
          <p:cNvSpPr>
            <a:spLocks noGrp="1"/>
          </p:cNvSpPr>
          <p:nvPr>
            <p:ph sz="quarter" idx="10"/>
          </p:nvPr>
        </p:nvSpPr>
        <p:spPr>
          <a:xfrm>
            <a:off x="4159250" y="4233362"/>
            <a:ext cx="3873500" cy="2038350"/>
          </a:xfrm>
        </p:spPr>
        <p:txBody>
          <a:bodyPr>
            <a:normAutofit/>
          </a:bodyPr>
          <a:lstStyle>
            <a:lvl1pPr marL="0" indent="0" algn="ctr">
              <a:buNone/>
              <a:defRPr sz="20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
        <p:nvSpPr>
          <p:cNvPr id="14" name="Content Placeholder 13">
            <a:extLst>
              <a:ext uri="{FF2B5EF4-FFF2-40B4-BE49-F238E27FC236}">
                <a16:creationId xmlns:a16="http://schemas.microsoft.com/office/drawing/2014/main" id="{21D62499-3262-B94A-BBAE-7736709F3815}"/>
              </a:ext>
            </a:extLst>
          </p:cNvPr>
          <p:cNvSpPr>
            <a:spLocks noGrp="1"/>
          </p:cNvSpPr>
          <p:nvPr>
            <p:ph sz="quarter" idx="11" hasCustomPrompt="1"/>
          </p:nvPr>
        </p:nvSpPr>
        <p:spPr>
          <a:xfrm>
            <a:off x="3884051" y="2673919"/>
            <a:ext cx="4423898" cy="449501"/>
          </a:xfrm>
          <a:ln>
            <a:noFill/>
          </a:ln>
        </p:spPr>
        <p:txBody>
          <a:bodyPr>
            <a:normAutofit/>
          </a:bodyPr>
          <a:lstStyle>
            <a:lvl1pPr marL="0" indent="0" algn="ctr">
              <a:buNone/>
              <a:defRPr sz="2000" b="1">
                <a:ln>
                  <a:solidFill>
                    <a:schemeClr val="accent1"/>
                  </a:solidFill>
                </a:ln>
                <a:solidFill>
                  <a:schemeClr val="accent1"/>
                </a:solidFill>
              </a:defRPr>
            </a:lvl1pPr>
            <a:lvl2pPr>
              <a:defRPr>
                <a:ln>
                  <a:solidFill>
                    <a:schemeClr val="accent1"/>
                  </a:solidFill>
                </a:ln>
              </a:defRPr>
            </a:lvl2pPr>
            <a:lvl3pPr>
              <a:defRPr>
                <a:ln>
                  <a:solidFill>
                    <a:schemeClr val="accent1"/>
                  </a:solidFill>
                </a:ln>
              </a:defRPr>
            </a:lvl3pPr>
            <a:lvl4pPr>
              <a:defRPr>
                <a:ln>
                  <a:solidFill>
                    <a:schemeClr val="accent1"/>
                  </a:solidFill>
                </a:ln>
              </a:defRPr>
            </a:lvl4pPr>
            <a:lvl5pPr>
              <a:defRPr>
                <a:ln>
                  <a:solidFill>
                    <a:schemeClr val="accent1"/>
                  </a:solidFill>
                </a:ln>
              </a:defRPr>
            </a:lvl5pPr>
          </a:lstStyle>
          <a:p>
            <a:pPr lvl="0"/>
            <a:r>
              <a:rPr lang="en-US" dirty="0"/>
              <a:t>Click to edit URL</a:t>
            </a:r>
          </a:p>
        </p:txBody>
      </p:sp>
    </p:spTree>
    <p:extLst>
      <p:ext uri="{BB962C8B-B14F-4D97-AF65-F5344CB8AC3E}">
        <p14:creationId xmlns:p14="http://schemas.microsoft.com/office/powerpoint/2010/main" val="2254694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pic>
        <p:nvPicPr>
          <p:cNvPr id="10" name="Bild 9" descr="b-bar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10"/>
          <a:stretch/>
        </p:blipFill>
        <p:spPr>
          <a:xfrm>
            <a:off x="-9483" y="0"/>
            <a:ext cx="11814133" cy="1097280"/>
          </a:xfrm>
          <a:prstGeom prst="rect">
            <a:avLst/>
          </a:prstGeom>
        </p:spPr>
      </p:pic>
      <p:sp>
        <p:nvSpPr>
          <p:cNvPr id="11" name="Title 10"/>
          <p:cNvSpPr>
            <a:spLocks noGrp="1"/>
          </p:cNvSpPr>
          <p:nvPr>
            <p:ph type="title"/>
          </p:nvPr>
        </p:nvSpPr>
        <p:spPr>
          <a:xfrm>
            <a:off x="527381" y="0"/>
            <a:ext cx="10945216" cy="1097360"/>
          </a:xfrm>
          <a:prstGeom prst="rect">
            <a:avLst/>
          </a:prstGeom>
        </p:spPr>
        <p:txBody>
          <a:bodyPr lIns="0" tIns="0" rIns="0" bIns="82800" anchor="ctr"/>
          <a:lstStyle>
            <a:lvl1pPr algn="l">
              <a:defRPr sz="2400" b="1" baseline="0">
                <a:solidFill>
                  <a:schemeClr val="bg1"/>
                </a:solidFill>
                <a:latin typeface="Calibri"/>
              </a:defRPr>
            </a:lvl1pPr>
          </a:lstStyle>
          <a:p>
            <a:r>
              <a:rPr lang="en-US" dirty="0"/>
              <a:t>Click to edit Master title style</a:t>
            </a:r>
            <a:endParaRPr lang="en-GB" dirty="0"/>
          </a:p>
        </p:txBody>
      </p:sp>
      <p:sp>
        <p:nvSpPr>
          <p:cNvPr id="12" name="Foliennummernplatzhalter 11"/>
          <p:cNvSpPr>
            <a:spLocks noGrp="1"/>
          </p:cNvSpPr>
          <p:nvPr>
            <p:ph type="sldNum" sz="quarter" idx="10"/>
          </p:nvPr>
        </p:nvSpPr>
        <p:spPr/>
        <p:txBody>
          <a:bodyPr/>
          <a:lstStyle>
            <a:lvl1pPr>
              <a:defRPr>
                <a:solidFill>
                  <a:schemeClr val="accent2">
                    <a:lumMod val="25000"/>
                  </a:schemeClr>
                </a:solidFill>
              </a:defRPr>
            </a:lvl1pPr>
          </a:lstStyle>
          <a:p>
            <a:fld id="{46B5000B-066E-4146-9D4F-43221F944880}" type="slidenum">
              <a:rPr lang="de-DE">
                <a:solidFill>
                  <a:srgbClr val="C8DEF4">
                    <a:lumMod val="25000"/>
                  </a:srgbClr>
                </a:solidFill>
              </a:rPr>
              <a:pPr/>
              <a:t>‹#›</a:t>
            </a:fld>
            <a:endParaRPr lang="de-DE">
              <a:solidFill>
                <a:srgbClr val="C8DEF4">
                  <a:lumMod val="25000"/>
                </a:srgbClr>
              </a:solidFill>
            </a:endParaRPr>
          </a:p>
        </p:txBody>
      </p:sp>
    </p:spTree>
    <p:extLst>
      <p:ext uri="{BB962C8B-B14F-4D97-AF65-F5344CB8AC3E}">
        <p14:creationId xmlns:p14="http://schemas.microsoft.com/office/powerpoint/2010/main" val="47792991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1-Line Title + Content">
    <p:spTree>
      <p:nvGrpSpPr>
        <p:cNvPr id="1" name=""/>
        <p:cNvGrpSpPr/>
        <p:nvPr/>
      </p:nvGrpSpPr>
      <p:grpSpPr>
        <a:xfrm>
          <a:off x="0" y="0"/>
          <a:ext cx="0" cy="0"/>
          <a:chOff x="0" y="0"/>
          <a:chExt cx="0" cy="0"/>
        </a:xfrm>
      </p:grpSpPr>
      <p:sp>
        <p:nvSpPr>
          <p:cNvPr id="8" name="Rectangle 7"/>
          <p:cNvSpPr/>
          <p:nvPr/>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0" name="Title 1"/>
          <p:cNvSpPr>
            <a:spLocks noGrp="1"/>
          </p:cNvSpPr>
          <p:nvPr>
            <p:ph type="title"/>
          </p:nvPr>
        </p:nvSpPr>
        <p:spPr>
          <a:xfrm>
            <a:off x="609600" y="311688"/>
            <a:ext cx="8839200" cy="346249"/>
          </a:xfrm>
        </p:spPr>
        <p:txBody>
          <a:bodyPr lIns="0" tIns="0" rIns="0" bIns="0" anchor="ctr" anchorCtr="0">
            <a:spAutoFit/>
          </a:bodyPr>
          <a:lstStyle>
            <a:lvl1pPr algn="l">
              <a:defRPr sz="2500" b="1">
                <a:solidFill>
                  <a:srgbClr val="D57500"/>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56238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Line Title + 2-Column Content">
    <p:spTree>
      <p:nvGrpSpPr>
        <p:cNvPr id="1" name=""/>
        <p:cNvGrpSpPr/>
        <p:nvPr/>
      </p:nvGrpSpPr>
      <p:grpSpPr>
        <a:xfrm>
          <a:off x="0" y="0"/>
          <a:ext cx="0" cy="0"/>
          <a:chOff x="0" y="0"/>
          <a:chExt cx="0" cy="0"/>
        </a:xfrm>
      </p:grpSpPr>
      <p:sp>
        <p:nvSpPr>
          <p:cNvPr id="9" name="Rectangle 8"/>
          <p:cNvSpPr/>
          <p:nvPr/>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356616"/>
            <a:ext cx="88392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394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Line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828799"/>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
          <p:cNvSpPr>
            <a:spLocks noGrp="1"/>
          </p:cNvSpPr>
          <p:nvPr>
            <p:ph type="dt" sz="half" idx="10"/>
          </p:nvPr>
        </p:nvSpPr>
        <p:spPr>
          <a:xfrm>
            <a:off x="609600" y="6356351"/>
            <a:ext cx="2844800" cy="365125"/>
          </a:xfrm>
          <a:prstGeom prst="rect">
            <a:avLst/>
          </a:prstGeom>
        </p:spPr>
        <p:txBody>
          <a:bodyPr/>
          <a:lstStyle/>
          <a:p>
            <a:fld id="{22D3ED6A-AF32-2143-8579-8C1FA3A63491}" type="datetime4">
              <a:rPr lang="en-US" smtClean="0"/>
              <a:pPr/>
              <a:t>October 21, 2024</a:t>
            </a:fld>
            <a:endParaRPr lang="en-US"/>
          </a:p>
        </p:txBody>
      </p:sp>
      <p:sp>
        <p:nvSpPr>
          <p:cNvPr id="5"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1762836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9" name="Content Placeholder 2"/>
          <p:cNvSpPr>
            <a:spLocks noGrp="1"/>
          </p:cNvSpPr>
          <p:nvPr>
            <p:ph idx="1"/>
          </p:nvPr>
        </p:nvSpPr>
        <p:spPr>
          <a:xfrm>
            <a:off x="609600" y="1371598"/>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10"/>
          </p:nvPr>
        </p:nvSpPr>
        <p:spPr>
          <a:xfrm>
            <a:off x="609600" y="6356351"/>
            <a:ext cx="2844800" cy="365125"/>
          </a:xfrm>
          <a:prstGeom prst="rect">
            <a:avLst/>
          </a:prstGeom>
        </p:spPr>
        <p:txBody>
          <a:bodyPr/>
          <a:lstStyle>
            <a:lvl1pPr>
              <a:defRPr>
                <a:solidFill>
                  <a:srgbClr val="707276"/>
                </a:solidFill>
              </a:defRPr>
            </a:lvl1pPr>
          </a:lstStyle>
          <a:p>
            <a:fld id="{36352874-118B-E24F-968D-2511B069207B}" type="datetime4">
              <a:rPr lang="en-US" smtClean="0"/>
              <a:pPr/>
              <a:t>October 21, 2024</a:t>
            </a:fld>
            <a:endParaRPr lang="en-US" dirty="0"/>
          </a:p>
        </p:txBody>
      </p:sp>
      <p:sp>
        <p:nvSpPr>
          <p:cNvPr id="11"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707276"/>
                </a:solidFill>
              </a:defRPr>
            </a:lvl1pPr>
          </a:lstStyle>
          <a:p>
            <a:endParaRPr lang="en-US"/>
          </a:p>
        </p:txBody>
      </p:sp>
      <p:sp>
        <p:nvSpPr>
          <p:cNvPr id="12"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1587869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Line 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0" y="292452"/>
            <a:ext cx="8839200" cy="384721"/>
          </a:xfrm>
        </p:spPr>
        <p:txBody>
          <a:bodyPr lIns="0" tIns="0" rIns="0" bIns="0" anchor="ctr" anchorCtr="0">
            <a:spAutoFit/>
          </a:bodyPr>
          <a:lstStyle>
            <a:lvl1pPr algn="l">
              <a:defRPr sz="2500" b="1">
                <a:solidFill>
                  <a:srgbClr val="D57500"/>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740578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NoMaster-01">
    <p:bg>
      <p:bgPr>
        <a:solidFill>
          <a:schemeClr val="bg1"/>
        </a:solidFill>
        <a:effectLst/>
      </p:bgPr>
    </p:bg>
    <p:spTree>
      <p:nvGrpSpPr>
        <p:cNvPr id="1" name=""/>
        <p:cNvGrpSpPr/>
        <p:nvPr/>
      </p:nvGrpSpPr>
      <p:grpSpPr>
        <a:xfrm>
          <a:off x="0" y="0"/>
          <a:ext cx="0" cy="0"/>
          <a:chOff x="0" y="0"/>
          <a:chExt cx="0" cy="0"/>
        </a:xfrm>
      </p:grpSpPr>
      <p:sp>
        <p:nvSpPr>
          <p:cNvPr id="2" name="Текст 12">
            <a:extLst>
              <a:ext uri="{FF2B5EF4-FFF2-40B4-BE49-F238E27FC236}">
                <a16:creationId xmlns:a16="http://schemas.microsoft.com/office/drawing/2014/main" id="{D64E99A9-0D06-7AF8-1D5F-F6AA05C31171}"/>
              </a:ext>
            </a:extLst>
          </p:cNvPr>
          <p:cNvSpPr>
            <a:spLocks noGrp="1"/>
          </p:cNvSpPr>
          <p:nvPr>
            <p:ph type="body" sz="quarter" idx="14" hasCustomPrompt="1"/>
          </p:nvPr>
        </p:nvSpPr>
        <p:spPr>
          <a:xfrm>
            <a:off x="761948" y="762043"/>
            <a:ext cx="10667317" cy="761906"/>
          </a:xfrm>
          <a:prstGeom prst="rect">
            <a:avLst/>
          </a:prstGeom>
        </p:spPr>
        <p:txBody>
          <a:bodyPr anchor="t">
            <a:noAutofit/>
          </a:bodyPr>
          <a:lstStyle>
            <a:lvl1pPr marL="0" indent="0">
              <a:buFontTx/>
              <a:buNone/>
              <a:defRPr sz="2963" b="1">
                <a:solidFill>
                  <a:schemeClr val="bg2"/>
                </a:solidFill>
                <a:latin typeface="+mj-lt"/>
              </a:defRPr>
            </a:lvl1pPr>
            <a:lvl2pPr marL="457171" indent="0">
              <a:buFontTx/>
              <a:buNone/>
              <a:defRPr sz="2540">
                <a:latin typeface="+mj-lt"/>
              </a:defRPr>
            </a:lvl2pPr>
            <a:lvl3pPr marL="914341" indent="0">
              <a:buFontTx/>
              <a:buNone/>
              <a:defRPr sz="2540">
                <a:latin typeface="+mj-lt"/>
              </a:defRPr>
            </a:lvl3pPr>
            <a:lvl4pPr marL="1371511" indent="0">
              <a:buFontTx/>
              <a:buNone/>
              <a:defRPr sz="2540">
                <a:latin typeface="+mj-lt"/>
              </a:defRPr>
            </a:lvl4pPr>
            <a:lvl5pPr marL="1828681" indent="0">
              <a:buFontTx/>
              <a:buNone/>
              <a:defRPr sz="2540">
                <a:latin typeface="+mj-lt"/>
              </a:defRPr>
            </a:lvl5pPr>
          </a:lstStyle>
          <a:p>
            <a:pPr lvl="0"/>
            <a:r>
              <a:rPr lang="en-US" dirty="0"/>
              <a:t>Header</a:t>
            </a:r>
            <a:endParaRPr lang="ru-RU" dirty="0"/>
          </a:p>
        </p:txBody>
      </p:sp>
      <p:sp>
        <p:nvSpPr>
          <p:cNvPr id="3" name="Текст 12">
            <a:extLst>
              <a:ext uri="{FF2B5EF4-FFF2-40B4-BE49-F238E27FC236}">
                <a16:creationId xmlns:a16="http://schemas.microsoft.com/office/drawing/2014/main" id="{97272D0F-13A9-5F12-72D7-3A98DF2B72D2}"/>
              </a:ext>
            </a:extLst>
          </p:cNvPr>
          <p:cNvSpPr>
            <a:spLocks noGrp="1"/>
          </p:cNvSpPr>
          <p:nvPr>
            <p:ph type="body" sz="quarter" idx="16" hasCustomPrompt="1"/>
          </p:nvPr>
        </p:nvSpPr>
        <p:spPr>
          <a:xfrm>
            <a:off x="762020" y="381048"/>
            <a:ext cx="10667244" cy="380990"/>
          </a:xfrm>
          <a:prstGeom prst="rect">
            <a:avLst/>
          </a:prstGeom>
        </p:spPr>
        <p:txBody>
          <a:bodyPr anchor="ctr">
            <a:noAutofit/>
          </a:bodyPr>
          <a:lstStyle>
            <a:lvl1pPr marL="0" indent="0">
              <a:buFontTx/>
              <a:buNone/>
              <a:defRPr sz="1270" b="1">
                <a:solidFill>
                  <a:schemeClr val="accent2"/>
                </a:solidFill>
                <a:latin typeface="+mn-lt"/>
              </a:defRPr>
            </a:lvl1pPr>
            <a:lvl2pPr marL="457171" indent="0">
              <a:buFontTx/>
              <a:buNone/>
              <a:defRPr sz="2540">
                <a:latin typeface="+mj-lt"/>
              </a:defRPr>
            </a:lvl2pPr>
            <a:lvl3pPr marL="914341" indent="0">
              <a:buFontTx/>
              <a:buNone/>
              <a:defRPr sz="2540">
                <a:latin typeface="+mj-lt"/>
              </a:defRPr>
            </a:lvl3pPr>
            <a:lvl4pPr marL="1371511" indent="0">
              <a:buFontTx/>
              <a:buNone/>
              <a:defRPr sz="2540">
                <a:latin typeface="+mj-lt"/>
              </a:defRPr>
            </a:lvl4pPr>
            <a:lvl5pPr marL="1828681" indent="0">
              <a:buFontTx/>
              <a:buNone/>
              <a:defRPr sz="2540">
                <a:latin typeface="+mj-lt"/>
              </a:defRPr>
            </a:lvl5pPr>
          </a:lstStyle>
          <a:p>
            <a:pPr lvl="0"/>
            <a:r>
              <a:rPr lang="en-US" dirty="0"/>
              <a:t>Subheading</a:t>
            </a:r>
            <a:endParaRPr lang="ru-RU" dirty="0"/>
          </a:p>
        </p:txBody>
      </p:sp>
    </p:spTree>
    <p:extLst>
      <p:ext uri="{BB962C8B-B14F-4D97-AF65-F5344CB8AC3E}">
        <p14:creationId xmlns:p14="http://schemas.microsoft.com/office/powerpoint/2010/main" val="3257310513"/>
      </p:ext>
    </p:extLst>
  </p:cSld>
  <p:clrMapOvr>
    <a:masterClrMapping/>
  </p:clrMapOvr>
  <p:extLst>
    <p:ext uri="{DCECCB84-F9BA-43D5-87BE-67443E8EF086}">
      <p15:sldGuideLst xmlns:p15="http://schemas.microsoft.com/office/powerpoint/2012/main">
        <p15:guide id="1" orient="horz" pos="2040">
          <p15:clr>
            <a:srgbClr val="FBAE40"/>
          </p15:clr>
        </p15:guide>
        <p15:guide id="2" orient="horz" pos="3628">
          <p15:clr>
            <a:srgbClr val="A4A3A4"/>
          </p15:clr>
        </p15:guide>
        <p15:guide id="3" orient="horz" pos="680">
          <p15:clr>
            <a:srgbClr val="A4A3A4"/>
          </p15:clr>
        </p15:guide>
        <p15:guide id="4" orient="horz" pos="3400">
          <p15:clr>
            <a:srgbClr val="A4A3A4"/>
          </p15:clr>
        </p15:guide>
        <p15:guide id="5" pos="452">
          <p15:clr>
            <a:srgbClr val="A4A3A4"/>
          </p15:clr>
        </p15:guide>
        <p15:guide id="6" pos="6804">
          <p15:clr>
            <a:srgbClr val="A4A3A4"/>
          </p15:clr>
        </p15:guide>
        <p15:guide id="7" pos="3515">
          <p15:clr>
            <a:srgbClr val="FBAE40"/>
          </p15:clr>
        </p15:guide>
        <p15:guide id="8" pos="3742">
          <p15:clr>
            <a:srgbClr val="FBAE40"/>
          </p15:clr>
        </p15:guide>
        <p15:guide id="9" orient="horz" pos="227">
          <p15:clr>
            <a:srgbClr val="F26B43"/>
          </p15:clr>
        </p15:guide>
        <p15:guide id="10" orient="horz" pos="3855">
          <p15:clr>
            <a:srgbClr val="F26B43"/>
          </p15:clr>
        </p15:guide>
        <p15:guide id="11" pos="227">
          <p15:clr>
            <a:srgbClr val="F26B43"/>
          </p15:clr>
        </p15:guide>
        <p15:guide id="12" pos="7030">
          <p15:clr>
            <a:srgbClr val="F26B43"/>
          </p15:clr>
        </p15:guide>
        <p15:guide id="13" orient="horz" pos="907">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B0BCA0-FCC7-6A4F-A826-69052FD44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BE4C6C-57FF-0745-BEFB-24AFC25FB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89E518-F640-0247-8520-79766CF9BFFB}"/>
              </a:ext>
            </a:extLst>
          </p:cNvPr>
          <p:cNvSpPr>
            <a:spLocks noGrp="1" noChangeArrowheads="1"/>
          </p:cNvSpPr>
          <p:nvPr>
            <p:ph type="sldNum" sz="quarter" idx="12"/>
          </p:nvPr>
        </p:nvSpPr>
        <p:spPr>
          <a:ln/>
        </p:spPr>
        <p:txBody>
          <a:bodyPr/>
          <a:lstStyle>
            <a:lvl1pPr>
              <a:defRPr/>
            </a:lvl1pPr>
          </a:lstStyle>
          <a:p>
            <a:pPr>
              <a:defRPr/>
            </a:pPr>
            <a:fld id="{1019C68D-7F55-5A46-B0C3-8F144502A7A9}" type="slidenum">
              <a:rPr lang="en-US" altLang="en-US"/>
              <a:pPr>
                <a:defRPr/>
              </a:pPr>
              <a:t>‹#›</a:t>
            </a:fld>
            <a:endParaRPr lang="en-US" altLang="en-US"/>
          </a:p>
        </p:txBody>
      </p:sp>
    </p:spTree>
    <p:extLst>
      <p:ext uri="{BB962C8B-B14F-4D97-AF65-F5344CB8AC3E}">
        <p14:creationId xmlns:p14="http://schemas.microsoft.com/office/powerpoint/2010/main" val="132543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8092-EFD3-42B4-8A57-4D6E7F9E3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A45085-60E5-4381-AA68-D9A5BB76D3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3C679-F6C7-4331-9014-87A62EB01300}"/>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5" name="Footer Placeholder 4">
            <a:extLst>
              <a:ext uri="{FF2B5EF4-FFF2-40B4-BE49-F238E27FC236}">
                <a16:creationId xmlns:a16="http://schemas.microsoft.com/office/drawing/2014/main" id="{9D2836E9-42F8-42D7-9FB6-ACDE6B1EF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AC88D-F43D-4A05-871A-4BFA42E8CECC}"/>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280490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784B-8AF1-4A37-83CB-C19870398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2E6E3-415A-484C-ACA1-F24CCD9486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CEB235-DCE4-4A74-870B-A67789DB4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D27A94-0887-4BA7-A3B8-4B1DC575C2E3}"/>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6" name="Footer Placeholder 5">
            <a:extLst>
              <a:ext uri="{FF2B5EF4-FFF2-40B4-BE49-F238E27FC236}">
                <a16:creationId xmlns:a16="http://schemas.microsoft.com/office/drawing/2014/main" id="{E8AE2805-A7F0-47AB-B29C-296E0023E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1763C-3092-45A8-9FD5-DD75C03B4DB0}"/>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11739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7C5AD-5C7A-442A-972E-D79BFDD9B7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DEA878-759E-461C-918B-A714EDAF0A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8DF19-29AD-415E-89DF-A12C9B616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CC729-D535-454F-A31B-DF44D32504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84D55-712B-4F73-BC64-A15DBAE950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C91AA1-5266-46BC-A535-D46FE500BB57}"/>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8" name="Footer Placeholder 7">
            <a:extLst>
              <a:ext uri="{FF2B5EF4-FFF2-40B4-BE49-F238E27FC236}">
                <a16:creationId xmlns:a16="http://schemas.microsoft.com/office/drawing/2014/main" id="{0009067F-3951-4D9A-B3CA-4210262E9E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47231-CF30-4873-B8C1-BA45DBB31480}"/>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91133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0715-20D8-4B51-A3E9-5D7BF8C1D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24D2BB-03A0-412E-882A-4042147B3C21}"/>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4" name="Footer Placeholder 3">
            <a:extLst>
              <a:ext uri="{FF2B5EF4-FFF2-40B4-BE49-F238E27FC236}">
                <a16:creationId xmlns:a16="http://schemas.microsoft.com/office/drawing/2014/main" id="{770812E5-A41B-42CE-AE7B-E196913B87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8FC9F-AED4-4498-B1E1-B033F8BEDA33}"/>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178298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AAE50-E8E0-4F96-B4DC-E1F18985A1B0}"/>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3" name="Footer Placeholder 2">
            <a:extLst>
              <a:ext uri="{FF2B5EF4-FFF2-40B4-BE49-F238E27FC236}">
                <a16:creationId xmlns:a16="http://schemas.microsoft.com/office/drawing/2014/main" id="{A85BB7F5-E61C-4713-BB1B-ECD20BCEC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823E3A-68A0-48D6-A0B0-34A3AEB68A7D}"/>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335409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BC05-E761-43EE-864C-2F4AC631C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5216A5-F570-40C6-8EF8-AEB3AE523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CABBE8-0C55-4F53-BE9B-747DA2FE2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BD76BF-F76B-4227-8818-46F06E18664C}"/>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6" name="Footer Placeholder 5">
            <a:extLst>
              <a:ext uri="{FF2B5EF4-FFF2-40B4-BE49-F238E27FC236}">
                <a16:creationId xmlns:a16="http://schemas.microsoft.com/office/drawing/2014/main" id="{5CA2A783-5ED0-4CB2-8BD6-C365DA5B5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B9AF2-48C8-4893-9880-5421DD8A6763}"/>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366583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F07E-8039-4E59-9E2B-83A243600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02D589-001D-4690-8DD5-98CE59CE09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F3A3D2-BF0A-412B-A8E2-40EEB228D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2A62DA-14D4-4E21-95FC-C0F3E5F06162}"/>
              </a:ext>
            </a:extLst>
          </p:cNvPr>
          <p:cNvSpPr>
            <a:spLocks noGrp="1"/>
          </p:cNvSpPr>
          <p:nvPr>
            <p:ph type="dt" sz="half" idx="10"/>
          </p:nvPr>
        </p:nvSpPr>
        <p:spPr/>
        <p:txBody>
          <a:bodyPr/>
          <a:lstStyle/>
          <a:p>
            <a:fld id="{4BD42BA0-7B8C-4DFA-A2B7-C624ADE82145}" type="datetimeFigureOut">
              <a:rPr lang="en-US" smtClean="0"/>
              <a:t>10/21/2024</a:t>
            </a:fld>
            <a:endParaRPr lang="en-US"/>
          </a:p>
        </p:txBody>
      </p:sp>
      <p:sp>
        <p:nvSpPr>
          <p:cNvPr id="6" name="Footer Placeholder 5">
            <a:extLst>
              <a:ext uri="{FF2B5EF4-FFF2-40B4-BE49-F238E27FC236}">
                <a16:creationId xmlns:a16="http://schemas.microsoft.com/office/drawing/2014/main" id="{3082F5BB-1F2D-4844-972F-66540FD5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806BCC-AC8C-497D-A1CB-07DBDE587E39}"/>
              </a:ext>
            </a:extLst>
          </p:cNvPr>
          <p:cNvSpPr>
            <a:spLocks noGrp="1"/>
          </p:cNvSpPr>
          <p:nvPr>
            <p:ph type="sldNum" sz="quarter" idx="12"/>
          </p:nvPr>
        </p:nvSpPr>
        <p:spPr/>
        <p:txBody>
          <a:bodyPr/>
          <a:lstStyle/>
          <a:p>
            <a:fld id="{92421AFE-665E-4C81-BF87-564FFCCB5024}" type="slidenum">
              <a:rPr lang="en-US" smtClean="0"/>
              <a:t>‹#›</a:t>
            </a:fld>
            <a:endParaRPr lang="en-US"/>
          </a:p>
        </p:txBody>
      </p:sp>
    </p:spTree>
    <p:extLst>
      <p:ext uri="{BB962C8B-B14F-4D97-AF65-F5344CB8AC3E}">
        <p14:creationId xmlns:p14="http://schemas.microsoft.com/office/powerpoint/2010/main" val="1547246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CD09FE-1F52-482C-9BA0-E2BA249D5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7BB21-1139-40B5-885D-12467F73D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76CDA-88CB-40A4-80D5-E599947884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42BA0-7B8C-4DFA-A2B7-C624ADE82145}" type="datetimeFigureOut">
              <a:rPr lang="en-US" smtClean="0"/>
              <a:t>10/21/2024</a:t>
            </a:fld>
            <a:endParaRPr lang="en-US"/>
          </a:p>
        </p:txBody>
      </p:sp>
      <p:sp>
        <p:nvSpPr>
          <p:cNvPr id="5" name="Footer Placeholder 4">
            <a:extLst>
              <a:ext uri="{FF2B5EF4-FFF2-40B4-BE49-F238E27FC236}">
                <a16:creationId xmlns:a16="http://schemas.microsoft.com/office/drawing/2014/main" id="{9344F45B-0A9F-40D8-935C-7CA24D1D1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616CD1-DB33-4639-B9F1-C52F3360F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21AFE-665E-4C81-BF87-564FFCCB5024}" type="slidenum">
              <a:rPr lang="en-US" smtClean="0"/>
              <a:t>‹#›</a:t>
            </a:fld>
            <a:endParaRPr lang="en-US"/>
          </a:p>
        </p:txBody>
      </p:sp>
    </p:spTree>
    <p:extLst>
      <p:ext uri="{BB962C8B-B14F-4D97-AF65-F5344CB8AC3E}">
        <p14:creationId xmlns:p14="http://schemas.microsoft.com/office/powerpoint/2010/main" val="1014465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C6BC4-E0CB-DB4E-AE6C-D3E834B48F70}"/>
              </a:ext>
            </a:extLst>
          </p:cNvPr>
          <p:cNvSpPr>
            <a:spLocks noGrp="1"/>
          </p:cNvSpPr>
          <p:nvPr>
            <p:ph type="title"/>
          </p:nvPr>
        </p:nvSpPr>
        <p:spPr>
          <a:xfrm>
            <a:off x="838200" y="0"/>
            <a:ext cx="105156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A2236F-F4D5-BB46-9A26-0C28620F26A8}"/>
              </a:ext>
            </a:extLst>
          </p:cNvPr>
          <p:cNvSpPr>
            <a:spLocks noGrp="1"/>
          </p:cNvSpPr>
          <p:nvPr>
            <p:ph type="body" idx="1"/>
          </p:nvPr>
        </p:nvSpPr>
        <p:spPr>
          <a:xfrm>
            <a:off x="838200" y="1799303"/>
            <a:ext cx="10515600" cy="43776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B0656C8-2137-CD40-95D9-6B811B3A7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9384FF6D-5FD2-A847-8599-D7B37E65F8CD}" type="slidenum">
              <a:rPr lang="en-US" smtClean="0"/>
              <a:pPr/>
              <a:t>‹#›</a:t>
            </a:fld>
            <a:r>
              <a:rPr lang="en-US" dirty="0"/>
              <a:t>  |  George Mason University</a:t>
            </a:r>
          </a:p>
        </p:txBody>
      </p:sp>
    </p:spTree>
    <p:extLst>
      <p:ext uri="{BB962C8B-B14F-4D97-AF65-F5344CB8AC3E}">
        <p14:creationId xmlns:p14="http://schemas.microsoft.com/office/powerpoint/2010/main" val="21938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4400" b="1" i="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cid:image003.png@01CFD9BE.3534A55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microsoft.com/office/2014/relationships/chartEx" Target="../charts/chartEx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1.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hyperlink" Target="http://jgcri.github.io/gcam-doc/toc.htm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2C8D-3B5B-4F71-B1F5-3329CE5C7941}"/>
              </a:ext>
            </a:extLst>
          </p:cNvPr>
          <p:cNvSpPr>
            <a:spLocks noGrp="1"/>
          </p:cNvSpPr>
          <p:nvPr>
            <p:ph type="ctrTitle"/>
          </p:nvPr>
        </p:nvSpPr>
        <p:spPr>
          <a:xfrm>
            <a:off x="524935" y="886354"/>
            <a:ext cx="11277600" cy="2633133"/>
          </a:xfrm>
        </p:spPr>
        <p:txBody>
          <a:bodyPr>
            <a:normAutofit fontScale="90000"/>
          </a:bodyPr>
          <a:lstStyle/>
          <a:p>
            <a:pPr>
              <a:lnSpc>
                <a:spcPct val="100000"/>
              </a:lnSpc>
              <a:spcBef>
                <a:spcPts val="600"/>
              </a:spcBef>
              <a:spcAft>
                <a:spcPts val="600"/>
              </a:spcAft>
            </a:pPr>
            <a:r>
              <a:rPr lang="en-US" sz="4400" b="1" dirty="0">
                <a:latin typeface="Arial" panose="020B0604020202020204" pitchFamily="34" charset="0"/>
                <a:cs typeface="Arial" panose="020B0604020202020204" pitchFamily="34" charset="0"/>
              </a:rPr>
              <a:t>Global Change Analysis Model (GCAM-USA):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Integrated Assessment Modeling of Subnational Energy, Water, and Land Systems for the State of Maryland</a:t>
            </a:r>
          </a:p>
        </p:txBody>
      </p:sp>
      <p:sp>
        <p:nvSpPr>
          <p:cNvPr id="3" name="Subtitle 2">
            <a:extLst>
              <a:ext uri="{FF2B5EF4-FFF2-40B4-BE49-F238E27FC236}">
                <a16:creationId xmlns:a16="http://schemas.microsoft.com/office/drawing/2014/main" id="{30DC8D3B-2E79-49D0-B2B9-3842913962B0}"/>
              </a:ext>
            </a:extLst>
          </p:cNvPr>
          <p:cNvSpPr>
            <a:spLocks noGrp="1"/>
          </p:cNvSpPr>
          <p:nvPr>
            <p:ph type="subTitle" idx="1"/>
          </p:nvPr>
        </p:nvSpPr>
        <p:spPr>
          <a:xfrm>
            <a:off x="1574800" y="3962398"/>
            <a:ext cx="9228666" cy="1075267"/>
          </a:xfrm>
        </p:spPr>
        <p:txBody>
          <a:bodyPr>
            <a:normAutofit/>
          </a:bodyPr>
          <a:lstStyle/>
          <a:p>
            <a:r>
              <a:rPr lang="en-US" sz="3200" b="1" dirty="0">
                <a:latin typeface="Arial" panose="020B0604020202020204" pitchFamily="34" charset="0"/>
                <a:ea typeface="+mj-ea"/>
                <a:cs typeface="Arial" panose="020B0604020202020204" pitchFamily="34" charset="0"/>
              </a:rPr>
              <a:t>October 2024</a:t>
            </a:r>
          </a:p>
        </p:txBody>
      </p:sp>
      <p:pic>
        <p:nvPicPr>
          <p:cNvPr id="6" name="Picture 5">
            <a:extLst>
              <a:ext uri="{FF2B5EF4-FFF2-40B4-BE49-F238E27FC236}">
                <a16:creationId xmlns:a16="http://schemas.microsoft.com/office/drawing/2014/main" id="{65F0EA8D-E6E2-4647-A146-07E5B6EC1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5128153"/>
            <a:ext cx="3903366" cy="1645920"/>
          </a:xfrm>
          <a:prstGeom prst="rect">
            <a:avLst/>
          </a:prstGeom>
        </p:spPr>
      </p:pic>
      <p:sp>
        <p:nvSpPr>
          <p:cNvPr id="7" name="Subtitle 2">
            <a:extLst>
              <a:ext uri="{FF2B5EF4-FFF2-40B4-BE49-F238E27FC236}">
                <a16:creationId xmlns:a16="http://schemas.microsoft.com/office/drawing/2014/main" id="{CB1F4E35-98F9-4623-B5F2-C1FF5A798B79}"/>
              </a:ext>
            </a:extLst>
          </p:cNvPr>
          <p:cNvSpPr txBox="1">
            <a:spLocks/>
          </p:cNvSpPr>
          <p:nvPr/>
        </p:nvSpPr>
        <p:spPr>
          <a:xfrm>
            <a:off x="6299200" y="5841999"/>
            <a:ext cx="5757334" cy="6688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Arial" panose="020B0604020202020204" pitchFamily="34" charset="0"/>
                <a:ea typeface="+mj-ea"/>
                <a:cs typeface="Arial" panose="020B0604020202020204" pitchFamily="34" charset="0"/>
              </a:rPr>
              <a:t>Silvia R. Santos da Silva, Ph.D.</a:t>
            </a:r>
          </a:p>
        </p:txBody>
      </p:sp>
    </p:spTree>
    <p:extLst>
      <p:ext uri="{BB962C8B-B14F-4D97-AF65-F5344CB8AC3E}">
        <p14:creationId xmlns:p14="http://schemas.microsoft.com/office/powerpoint/2010/main" val="417025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GCAM-USA</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1" name="TextBox 10">
            <a:extLst>
              <a:ext uri="{FF2B5EF4-FFF2-40B4-BE49-F238E27FC236}">
                <a16:creationId xmlns:a16="http://schemas.microsoft.com/office/drawing/2014/main" id="{F549D8F3-BA36-4432-BA15-CB88337A510E}"/>
              </a:ext>
            </a:extLst>
          </p:cNvPr>
          <p:cNvSpPr txBox="1"/>
          <p:nvPr/>
        </p:nvSpPr>
        <p:spPr>
          <a:xfrm>
            <a:off x="165763" y="5017522"/>
            <a:ext cx="11860474" cy="1338828"/>
          </a:xfrm>
          <a:prstGeom prst="rect">
            <a:avLst/>
          </a:prstGeom>
          <a:noFill/>
        </p:spPr>
        <p:txBody>
          <a:bodyPr wrap="square">
            <a:spAutoFit/>
          </a:bodyPr>
          <a:lstStyle/>
          <a:p>
            <a:pPr algn="just"/>
            <a:r>
              <a:rPr lang="en-US" sz="2700" dirty="0"/>
              <a:t>GCAM-USA can help to evaluate a large number of other  scenarios: different socio-economic development, various technology deployment paths (costs, availability, and penetration), air pollution and climate impacts.</a:t>
            </a:r>
          </a:p>
        </p:txBody>
      </p:sp>
      <p:pic>
        <p:nvPicPr>
          <p:cNvPr id="4" name="Picture 3">
            <a:extLst>
              <a:ext uri="{FF2B5EF4-FFF2-40B4-BE49-F238E27FC236}">
                <a16:creationId xmlns:a16="http://schemas.microsoft.com/office/drawing/2014/main" id="{3B00922C-C557-45B7-9F76-850A77D2AE81}"/>
              </a:ext>
            </a:extLst>
          </p:cNvPr>
          <p:cNvPicPr>
            <a:picLocks noChangeAspect="1"/>
          </p:cNvPicPr>
          <p:nvPr/>
        </p:nvPicPr>
        <p:blipFill rotWithShape="1">
          <a:blip r:embed="rId3"/>
          <a:srcRect t="5694"/>
          <a:stretch/>
        </p:blipFill>
        <p:spPr>
          <a:xfrm>
            <a:off x="253283" y="1482766"/>
            <a:ext cx="11345829" cy="2926080"/>
          </a:xfrm>
          <a:prstGeom prst="rect">
            <a:avLst/>
          </a:prstGeom>
        </p:spPr>
      </p:pic>
      <p:sp>
        <p:nvSpPr>
          <p:cNvPr id="13" name="Rectangle 12">
            <a:extLst>
              <a:ext uri="{FF2B5EF4-FFF2-40B4-BE49-F238E27FC236}">
                <a16:creationId xmlns:a16="http://schemas.microsoft.com/office/drawing/2014/main" id="{D49C8B59-5FA6-449D-8405-37842374606C}"/>
              </a:ext>
            </a:extLst>
          </p:cNvPr>
          <p:cNvSpPr/>
          <p:nvPr/>
        </p:nvSpPr>
        <p:spPr>
          <a:xfrm>
            <a:off x="941126" y="4452909"/>
            <a:ext cx="10790615" cy="276999"/>
          </a:xfrm>
          <a:prstGeom prst="rect">
            <a:avLst/>
          </a:prstGeom>
        </p:spPr>
        <p:txBody>
          <a:bodyPr wrap="square">
            <a:spAutoFit/>
          </a:bodyPr>
          <a:lstStyle/>
          <a:p>
            <a:pPr algn="just"/>
            <a:r>
              <a:rPr lang="en-US" sz="1200" b="1" dirty="0">
                <a:latin typeface="Times New Roman" panose="02020603050405020304" pitchFamily="18" charset="0"/>
              </a:rPr>
              <a:t>Source:</a:t>
            </a:r>
            <a:r>
              <a:rPr lang="en-US" sz="1200" dirty="0"/>
              <a:t> </a:t>
            </a:r>
            <a:r>
              <a:rPr lang="en-US" sz="1200" dirty="0" err="1"/>
              <a:t>Ou</a:t>
            </a:r>
            <a:r>
              <a:rPr lang="en-US" sz="1200" dirty="0"/>
              <a:t> et al. 2023. State-by-state energy-water-land-health impacts of the US net-zero emissions goal, Energy and Climate Change, 4,.</a:t>
            </a:r>
          </a:p>
        </p:txBody>
      </p:sp>
      <p:sp>
        <p:nvSpPr>
          <p:cNvPr id="14" name="TextBox 13">
            <a:extLst>
              <a:ext uri="{FF2B5EF4-FFF2-40B4-BE49-F238E27FC236}">
                <a16:creationId xmlns:a16="http://schemas.microsoft.com/office/drawing/2014/main" id="{C25BCF07-488C-4510-90E1-312C46FE3B01}"/>
              </a:ext>
            </a:extLst>
          </p:cNvPr>
          <p:cNvSpPr txBox="1"/>
          <p:nvPr/>
        </p:nvSpPr>
        <p:spPr>
          <a:xfrm>
            <a:off x="122141" y="1105552"/>
            <a:ext cx="11860474" cy="369332"/>
          </a:xfrm>
          <a:prstGeom prst="rect">
            <a:avLst/>
          </a:prstGeom>
          <a:noFill/>
        </p:spPr>
        <p:txBody>
          <a:bodyPr wrap="square" rtlCol="0">
            <a:spAutoFit/>
          </a:bodyPr>
          <a:lstStyle/>
          <a:p>
            <a:r>
              <a:rPr lang="en-US" b="1" dirty="0">
                <a:latin typeface="Arial"/>
                <a:cs typeface="Arial"/>
              </a:rPr>
              <a:t>GCAM-USA is useful to understand state-level contributions to climate policies to mitigate GHG emissions.</a:t>
            </a:r>
          </a:p>
        </p:txBody>
      </p:sp>
    </p:spTree>
    <p:extLst>
      <p:ext uri="{BB962C8B-B14F-4D97-AF65-F5344CB8AC3E}">
        <p14:creationId xmlns:p14="http://schemas.microsoft.com/office/powerpoint/2010/main" val="2221804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GCAM-USA</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pic>
        <p:nvPicPr>
          <p:cNvPr id="7" name="Picture 6" descr="cid:image003.png@01CFD9BE.3534A550">
            <a:extLst>
              <a:ext uri="{FF2B5EF4-FFF2-40B4-BE49-F238E27FC236}">
                <a16:creationId xmlns:a16="http://schemas.microsoft.com/office/drawing/2014/main" id="{87C3F7A6-D4A9-4985-A7E8-9B2CECD90E4E}"/>
              </a:ext>
            </a:extLst>
          </p:cNvPr>
          <p:cNvPicPr/>
          <p:nvPr/>
        </p:nvPicPr>
        <p:blipFill rotWithShape="1">
          <a:blip r:embed="rId3" r:link="rId4">
            <a:extLst>
              <a:ext uri="{28A0092B-C50C-407E-A947-70E740481C1C}">
                <a14:useLocalDpi xmlns:a14="http://schemas.microsoft.com/office/drawing/2010/main" val="0"/>
              </a:ext>
            </a:extLst>
          </a:blip>
          <a:srcRect b="40649"/>
          <a:stretch>
            <a:fillRect/>
          </a:stretch>
        </p:blipFill>
        <p:spPr bwMode="auto">
          <a:xfrm>
            <a:off x="638124" y="1346001"/>
            <a:ext cx="7165372" cy="2741074"/>
          </a:xfrm>
          <a:prstGeom prst="rect">
            <a:avLst/>
          </a:prstGeom>
          <a:noFill/>
          <a:ln>
            <a:noFill/>
          </a:ln>
        </p:spPr>
      </p:pic>
      <p:sp>
        <p:nvSpPr>
          <p:cNvPr id="8" name="TextBox 7">
            <a:extLst>
              <a:ext uri="{FF2B5EF4-FFF2-40B4-BE49-F238E27FC236}">
                <a16:creationId xmlns:a16="http://schemas.microsoft.com/office/drawing/2014/main" id="{B6CA817F-3964-4A46-9743-4EED8D072ADF}"/>
              </a:ext>
            </a:extLst>
          </p:cNvPr>
          <p:cNvSpPr txBox="1"/>
          <p:nvPr/>
        </p:nvSpPr>
        <p:spPr>
          <a:xfrm>
            <a:off x="956134" y="1007447"/>
            <a:ext cx="6529352" cy="338554"/>
          </a:xfrm>
          <a:prstGeom prst="rect">
            <a:avLst/>
          </a:prstGeom>
          <a:noFill/>
        </p:spPr>
        <p:txBody>
          <a:bodyPr wrap="none" rtlCol="0">
            <a:spAutoFit/>
          </a:bodyPr>
          <a:lstStyle/>
          <a:p>
            <a:r>
              <a:rPr lang="en-US" sz="1600" b="1" dirty="0">
                <a:latin typeface="Arial"/>
                <a:cs typeface="Arial"/>
              </a:rPr>
              <a:t>Annual county scale surface water deficit as a fraction of demand</a:t>
            </a:r>
          </a:p>
        </p:txBody>
      </p:sp>
      <p:pic>
        <p:nvPicPr>
          <p:cNvPr id="10" name="Picture 9" descr="cid:image003.png@01CFD9BE.3534A550">
            <a:extLst>
              <a:ext uri="{FF2B5EF4-FFF2-40B4-BE49-F238E27FC236}">
                <a16:creationId xmlns:a16="http://schemas.microsoft.com/office/drawing/2014/main" id="{2AD653F0-D45E-417D-897A-87E3A31831BF}"/>
              </a:ext>
            </a:extLst>
          </p:cNvPr>
          <p:cNvPicPr/>
          <p:nvPr/>
        </p:nvPicPr>
        <p:blipFill rotWithShape="1">
          <a:blip r:embed="rId3" r:link="rId4">
            <a:extLst>
              <a:ext uri="{28A0092B-C50C-407E-A947-70E740481C1C}">
                <a14:useLocalDpi xmlns:a14="http://schemas.microsoft.com/office/drawing/2010/main" val="0"/>
              </a:ext>
            </a:extLst>
          </a:blip>
          <a:srcRect l="2843" t="61946"/>
          <a:stretch>
            <a:fillRect/>
          </a:stretch>
        </p:blipFill>
        <p:spPr bwMode="auto">
          <a:xfrm>
            <a:off x="169371" y="4225909"/>
            <a:ext cx="8900776" cy="2247038"/>
          </a:xfrm>
          <a:prstGeom prst="rect">
            <a:avLst/>
          </a:prstGeom>
          <a:noFill/>
          <a:ln>
            <a:noFill/>
          </a:ln>
        </p:spPr>
      </p:pic>
      <p:sp>
        <p:nvSpPr>
          <p:cNvPr id="11" name="TextBox 10">
            <a:extLst>
              <a:ext uri="{FF2B5EF4-FFF2-40B4-BE49-F238E27FC236}">
                <a16:creationId xmlns:a16="http://schemas.microsoft.com/office/drawing/2014/main" id="{F549D8F3-BA36-4432-BA15-CB88337A510E}"/>
              </a:ext>
            </a:extLst>
          </p:cNvPr>
          <p:cNvSpPr txBox="1"/>
          <p:nvPr/>
        </p:nvSpPr>
        <p:spPr>
          <a:xfrm>
            <a:off x="7954433" y="1341341"/>
            <a:ext cx="4055533" cy="2246769"/>
          </a:xfrm>
          <a:prstGeom prst="rect">
            <a:avLst/>
          </a:prstGeom>
          <a:noFill/>
        </p:spPr>
        <p:txBody>
          <a:bodyPr wrap="square">
            <a:spAutoFit/>
          </a:bodyPr>
          <a:lstStyle/>
          <a:p>
            <a:r>
              <a:rPr lang="en-US" sz="2800" dirty="0"/>
              <a:t>Water deficit is projected to increase more with climate change mitigation that favors biomass</a:t>
            </a:r>
          </a:p>
        </p:txBody>
      </p:sp>
      <p:sp>
        <p:nvSpPr>
          <p:cNvPr id="12" name="Rectangle 11">
            <a:extLst>
              <a:ext uri="{FF2B5EF4-FFF2-40B4-BE49-F238E27FC236}">
                <a16:creationId xmlns:a16="http://schemas.microsoft.com/office/drawing/2014/main" id="{11795721-22DC-41B1-987D-6D2238C601CC}"/>
              </a:ext>
            </a:extLst>
          </p:cNvPr>
          <p:cNvSpPr/>
          <p:nvPr/>
        </p:nvSpPr>
        <p:spPr>
          <a:xfrm>
            <a:off x="70215" y="6528130"/>
            <a:ext cx="2558005" cy="248594"/>
          </a:xfrm>
          <a:prstGeom prst="rect">
            <a:avLst/>
          </a:prstGeom>
        </p:spPr>
        <p:txBody>
          <a:bodyPr wrap="square">
            <a:spAutoFit/>
          </a:bodyPr>
          <a:lstStyle/>
          <a:p>
            <a:pPr algn="ctr">
              <a:lnSpc>
                <a:spcPts val="1200"/>
              </a:lnSpc>
            </a:pPr>
            <a:r>
              <a:rPr lang="en-US" sz="1400" dirty="0"/>
              <a:t>Hejazi et al.</a:t>
            </a:r>
          </a:p>
        </p:txBody>
      </p:sp>
    </p:spTree>
    <p:extLst>
      <p:ext uri="{BB962C8B-B14F-4D97-AF65-F5344CB8AC3E}">
        <p14:creationId xmlns:p14="http://schemas.microsoft.com/office/powerpoint/2010/main" val="1937053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GCAM-USA </a:t>
            </a:r>
            <a:r>
              <a:rPr lang="en-US" sz="3500">
                <a:solidFill>
                  <a:schemeClr val="tx1"/>
                </a:solidFill>
              </a:rPr>
              <a:t>Reference Scenario</a:t>
            </a:r>
            <a:endParaRPr lang="en-US" sz="3500" dirty="0">
              <a:solidFill>
                <a:schemeClr val="tx1"/>
              </a:solidFill>
            </a:endParaRP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238538" y="1134195"/>
            <a:ext cx="11585051" cy="434792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000" b="1" u="sng" dirty="0"/>
              <a:t>Scenario</a:t>
            </a:r>
            <a:r>
              <a:rPr lang="en-US" sz="2000" b="1" u="sng" baseline="30000" dirty="0"/>
              <a:t>1</a:t>
            </a:r>
            <a:r>
              <a:rPr lang="en-US" sz="2000" b="1" dirty="0"/>
              <a:t>: </a:t>
            </a:r>
            <a:r>
              <a:rPr lang="en-US" sz="2000" dirty="0"/>
              <a:t>A </a:t>
            </a:r>
            <a:r>
              <a:rPr lang="en-US" sz="2000" u="sng" dirty="0"/>
              <a:t>plausible description </a:t>
            </a:r>
            <a:r>
              <a:rPr lang="en-US" sz="2000" dirty="0"/>
              <a:t>of how the future may develop based on a coherent and internally consistent set of assumptions about key driving forces (e.g., rate of technological change, prices) and relationships. </a:t>
            </a:r>
          </a:p>
          <a:p>
            <a:pPr marL="800100" lvl="1" indent="-342900" algn="just">
              <a:buFont typeface="Arial" panose="020B0604020202020204" pitchFamily="34" charset="0"/>
              <a:buChar char="•"/>
            </a:pPr>
            <a:r>
              <a:rPr lang="en-US" sz="2000" dirty="0"/>
              <a:t>Note: scenarios are neither predictions nor forecasts, but are used to provide a view of the implications of developments and actions.</a:t>
            </a: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r>
              <a:rPr lang="en-US" sz="2000" b="1" u="sng" dirty="0"/>
              <a:t>Reference scenario</a:t>
            </a:r>
            <a:r>
              <a:rPr lang="en-US" sz="2000" b="1" u="sng" baseline="30000" dirty="0"/>
              <a:t>1</a:t>
            </a:r>
            <a:r>
              <a:rPr lang="en-US" sz="2000" b="1" dirty="0"/>
              <a:t>: </a:t>
            </a:r>
            <a:r>
              <a:rPr lang="en-US" sz="2000" dirty="0"/>
              <a:t>Scenario used as starting or reference point for a comparison between two or more scenarios.</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b="1" u="sng" dirty="0"/>
              <a:t>GCAM-USA Reference scenario</a:t>
            </a:r>
            <a:r>
              <a:rPr lang="en-US" sz="2000" b="1" u="sng" baseline="30000" dirty="0"/>
              <a:t>2</a:t>
            </a:r>
            <a:r>
              <a:rPr lang="en-US" sz="2000" dirty="0"/>
              <a:t>: Scenario constructed with an underlying storyline that </a:t>
            </a:r>
            <a:r>
              <a:rPr lang="en-US" sz="2000" u="sng" dirty="0"/>
              <a:t>historical trends continue </a:t>
            </a:r>
            <a:r>
              <a:rPr lang="en-US" sz="2000" dirty="0"/>
              <a:t>in the near term due to inertia in the system and </a:t>
            </a:r>
            <a:r>
              <a:rPr lang="en-US" sz="2000" u="sng" dirty="0"/>
              <a:t>continuation of current policies</a:t>
            </a:r>
            <a:r>
              <a:rPr lang="en-US" sz="2000" dirty="0"/>
              <a:t>; however, in the long term, outcomes are largely driven by economic forces.</a:t>
            </a:r>
          </a:p>
          <a:p>
            <a:pPr marL="0" indent="0">
              <a:spcBef>
                <a:spcPts val="600"/>
              </a:spcBef>
              <a:buNone/>
            </a:pPr>
            <a:endParaRPr lang="en-US" sz="2200" dirty="0"/>
          </a:p>
          <a:p>
            <a:pPr>
              <a:spcBef>
                <a:spcPts val="600"/>
              </a:spcBef>
            </a:pPr>
            <a:endParaRPr lang="en-US" sz="2200" dirty="0"/>
          </a:p>
        </p:txBody>
      </p:sp>
      <p:sp>
        <p:nvSpPr>
          <p:cNvPr id="7" name="Rectangle 6">
            <a:extLst>
              <a:ext uri="{FF2B5EF4-FFF2-40B4-BE49-F238E27FC236}">
                <a16:creationId xmlns:a16="http://schemas.microsoft.com/office/drawing/2014/main" id="{CB5BEF9F-4DB8-44A9-99FB-46F7DFE9345C}"/>
              </a:ext>
            </a:extLst>
          </p:cNvPr>
          <p:cNvSpPr/>
          <p:nvPr/>
        </p:nvSpPr>
        <p:spPr>
          <a:xfrm>
            <a:off x="413468" y="5956111"/>
            <a:ext cx="10455965" cy="646331"/>
          </a:xfrm>
          <a:prstGeom prst="rect">
            <a:avLst/>
          </a:prstGeom>
          <a:solidFill>
            <a:schemeClr val="bg1"/>
          </a:solidFill>
        </p:spPr>
        <p:txBody>
          <a:bodyPr wrap="square">
            <a:spAutoFit/>
          </a:bodyPr>
          <a:lstStyle/>
          <a:p>
            <a:pPr lvl="0">
              <a:buClr>
                <a:schemeClr val="dk1"/>
              </a:buClr>
              <a:buSzPts val="2800"/>
            </a:pPr>
            <a:r>
              <a:rPr lang="en-US" sz="1200" b="1" u="sng" dirty="0"/>
              <a:t>Sources:</a:t>
            </a:r>
          </a:p>
          <a:p>
            <a:pPr lvl="0">
              <a:buClr>
                <a:schemeClr val="dk1"/>
              </a:buClr>
              <a:buSzPts val="2800"/>
            </a:pPr>
            <a:r>
              <a:rPr lang="en-US" sz="1200" baseline="30000" dirty="0"/>
              <a:t>1</a:t>
            </a:r>
            <a:r>
              <a:rPr lang="en-US" sz="1200" dirty="0"/>
              <a:t>https://www.ipcc.ch/report/ar6/wg1/downloads/report/IPCC_AR6_WGI_AnnexVII.pdf</a:t>
            </a:r>
          </a:p>
          <a:p>
            <a:pPr lvl="0">
              <a:buClr>
                <a:schemeClr val="dk1"/>
              </a:buClr>
              <a:buSzPts val="2800"/>
            </a:pPr>
            <a:r>
              <a:rPr lang="en-US" sz="1200" baseline="30000" dirty="0"/>
              <a:t>2</a:t>
            </a:r>
            <a:r>
              <a:rPr lang="en-US" sz="1200" dirty="0"/>
              <a:t>https://jgcri.github.io/</a:t>
            </a:r>
            <a:r>
              <a:rPr lang="en-US" sz="1200" dirty="0" err="1"/>
              <a:t>gcam</a:t>
            </a:r>
            <a:r>
              <a:rPr lang="en-US" sz="1200" dirty="0"/>
              <a:t>-doc/gcam-usa.html</a:t>
            </a:r>
          </a:p>
        </p:txBody>
      </p:sp>
    </p:spTree>
    <p:extLst>
      <p:ext uri="{BB962C8B-B14F-4D97-AF65-F5344CB8AC3E}">
        <p14:creationId xmlns:p14="http://schemas.microsoft.com/office/powerpoint/2010/main" val="219974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Socioeconomic Drivers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177800" y="4092277"/>
            <a:ext cx="11645790" cy="2555012"/>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300"/>
              </a:spcAft>
            </a:pPr>
            <a:r>
              <a:rPr lang="en-US" sz="1600" dirty="0"/>
              <a:t>GCAM-USA Reference scenario assumes a steadily growing U.S. economy and population. </a:t>
            </a:r>
          </a:p>
          <a:p>
            <a:pPr lvl="1" algn="just">
              <a:spcBef>
                <a:spcPts val="0"/>
              </a:spcBef>
              <a:spcAft>
                <a:spcPts val="300"/>
              </a:spcAft>
            </a:pPr>
            <a:r>
              <a:rPr lang="en-US" sz="1600" dirty="0"/>
              <a:t>State-level population and economic growth assumptions are based on historical values through 2018.</a:t>
            </a:r>
          </a:p>
          <a:p>
            <a:pPr lvl="1" algn="just">
              <a:spcBef>
                <a:spcPts val="0"/>
              </a:spcBef>
              <a:spcAft>
                <a:spcPts val="300"/>
              </a:spcAft>
            </a:pPr>
            <a:r>
              <a:rPr lang="en-US" sz="1600" dirty="0"/>
              <a:t>Future population growth assumptions are based on the SSP2 “middle-of-the-road” scenario (of the shared socio-economic pathways database). </a:t>
            </a:r>
          </a:p>
          <a:p>
            <a:pPr lvl="1" algn="just">
              <a:spcBef>
                <a:spcPts val="0"/>
              </a:spcBef>
              <a:spcAft>
                <a:spcPts val="300"/>
              </a:spcAft>
            </a:pPr>
            <a:r>
              <a:rPr lang="en-US" sz="1600" dirty="0"/>
              <a:t>Future economic growth assumptions based on per-capita GDP growth assumptions by US Census Division from the Annual Energy Outlook 2019.</a:t>
            </a:r>
          </a:p>
          <a:p>
            <a:pPr marL="342900" indent="-342900" algn="just">
              <a:spcBef>
                <a:spcPts val="0"/>
              </a:spcBef>
              <a:spcAft>
                <a:spcPts val="300"/>
              </a:spcAft>
              <a:buFont typeface="Arial" panose="020B0604020202020204" pitchFamily="34" charset="0"/>
              <a:buChar char="•"/>
            </a:pPr>
            <a:r>
              <a:rPr lang="en-US" sz="1600" dirty="0"/>
              <a:t>Growth (%) in 2050 relative to 2015 for </a:t>
            </a:r>
            <a:r>
              <a:rPr lang="en-US" sz="1600" b="1" dirty="0"/>
              <a:t>MD</a:t>
            </a:r>
            <a:r>
              <a:rPr lang="en-US" sz="1600" dirty="0"/>
              <a:t>:</a:t>
            </a:r>
          </a:p>
          <a:p>
            <a:pPr marL="800100" lvl="1" indent="-342900" algn="just">
              <a:spcBef>
                <a:spcPts val="0"/>
              </a:spcBef>
              <a:spcAft>
                <a:spcPts val="300"/>
              </a:spcAft>
              <a:buFont typeface="Arial" panose="020B0604020202020204" pitchFamily="34" charset="0"/>
              <a:buChar char="•"/>
            </a:pPr>
            <a:r>
              <a:rPr lang="en-US" sz="1600" dirty="0"/>
              <a:t>Population: 22%.</a:t>
            </a:r>
          </a:p>
          <a:p>
            <a:pPr marL="800100" lvl="1" indent="-342900" algn="just">
              <a:spcBef>
                <a:spcPts val="0"/>
              </a:spcBef>
              <a:spcAft>
                <a:spcPts val="300"/>
              </a:spcAft>
              <a:buFont typeface="Arial" panose="020B0604020202020204" pitchFamily="34" charset="0"/>
              <a:buChar char="•"/>
            </a:pPr>
            <a:r>
              <a:rPr lang="en-US" sz="1600" dirty="0"/>
              <a:t>GDP: 86% (average yearly growth of 1.7% between 2015 and 2050). </a:t>
            </a:r>
          </a:p>
          <a:p>
            <a:pPr marL="457200" lvl="1" indent="0" algn="just">
              <a:spcBef>
                <a:spcPts val="600"/>
              </a:spcBef>
              <a:buNone/>
            </a:pPr>
            <a:endParaRPr lang="en-US" sz="1600" dirty="0"/>
          </a:p>
        </p:txBody>
      </p:sp>
      <p:pic>
        <p:nvPicPr>
          <p:cNvPr id="4" name="Picture 3">
            <a:extLst>
              <a:ext uri="{FF2B5EF4-FFF2-40B4-BE49-F238E27FC236}">
                <a16:creationId xmlns:a16="http://schemas.microsoft.com/office/drawing/2014/main" id="{A9A69D4F-E1BD-4E35-9389-2651B3AD6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322" y="1094635"/>
            <a:ext cx="4431783" cy="2926080"/>
          </a:xfrm>
          <a:prstGeom prst="rect">
            <a:avLst/>
          </a:prstGeom>
        </p:spPr>
      </p:pic>
      <p:pic>
        <p:nvPicPr>
          <p:cNvPr id="6" name="Picture 5">
            <a:extLst>
              <a:ext uri="{FF2B5EF4-FFF2-40B4-BE49-F238E27FC236}">
                <a16:creationId xmlns:a16="http://schemas.microsoft.com/office/drawing/2014/main" id="{FDF85350-4119-4F78-B4D7-5920B66C9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597" y="1094635"/>
            <a:ext cx="4431782" cy="2926080"/>
          </a:xfrm>
          <a:prstGeom prst="rect">
            <a:avLst/>
          </a:prstGeom>
        </p:spPr>
      </p:pic>
    </p:spTree>
    <p:extLst>
      <p:ext uri="{BB962C8B-B14F-4D97-AF65-F5344CB8AC3E}">
        <p14:creationId xmlns:p14="http://schemas.microsoft.com/office/powerpoint/2010/main" val="11282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Energy Sector: End-Use Energy Demands (1)</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288758" y="3767821"/>
            <a:ext cx="11298804" cy="270588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dirty="0"/>
              <a:t>Overall, population and economic growth drives increasing service demands in all end-use sectors.</a:t>
            </a:r>
          </a:p>
          <a:p>
            <a:pPr algn="just">
              <a:spcBef>
                <a:spcPts val="0"/>
              </a:spcBef>
              <a:spcAft>
                <a:spcPts val="600"/>
              </a:spcAft>
            </a:pPr>
            <a:r>
              <a:rPr lang="en-US" sz="1600" dirty="0"/>
              <a:t>The GCAM-USA Reference scenario assumes a continuation (but not an expansion or strengthening) of current energy efficiency policies (e.g., building efficiency standards). </a:t>
            </a:r>
          </a:p>
          <a:p>
            <a:pPr algn="just">
              <a:spcBef>
                <a:spcPts val="0"/>
              </a:spcBef>
              <a:spcAft>
                <a:spcPts val="600"/>
              </a:spcAft>
            </a:pPr>
            <a:r>
              <a:rPr lang="en-US" sz="1600" dirty="0"/>
              <a:t>USA: total final energy demands increase as efficiency improvements are slower than increases in demand for end-use energy services</a:t>
            </a:r>
            <a:r>
              <a:rPr lang="en-US" sz="1600" baseline="30000" dirty="0"/>
              <a:t>1</a:t>
            </a:r>
            <a:r>
              <a:rPr lang="en-US" sz="1600" dirty="0"/>
              <a:t>.</a:t>
            </a:r>
          </a:p>
          <a:p>
            <a:pPr lvl="1" algn="just">
              <a:spcBef>
                <a:spcPts val="0"/>
              </a:spcBef>
              <a:spcAft>
                <a:spcPts val="600"/>
              </a:spcAft>
            </a:pPr>
            <a:r>
              <a:rPr lang="en-US" sz="1600" dirty="0"/>
              <a:t>This balance between population and income driven demand growth and service efficiency varies by states and sectors.</a:t>
            </a:r>
          </a:p>
          <a:p>
            <a:pPr algn="just">
              <a:spcBef>
                <a:spcPts val="0"/>
              </a:spcBef>
              <a:spcAft>
                <a:spcPts val="600"/>
              </a:spcAft>
            </a:pPr>
            <a:r>
              <a:rPr lang="en-US" sz="1600" b="1" dirty="0"/>
              <a:t>MD: </a:t>
            </a:r>
            <a:r>
              <a:rPr lang="en-US" sz="1600" dirty="0"/>
              <a:t>total final energy demand slightly declines by 2050 mostly due to efficiency improvements in the transportation sector.</a:t>
            </a:r>
          </a:p>
        </p:txBody>
      </p:sp>
      <p:pic>
        <p:nvPicPr>
          <p:cNvPr id="5" name="Picture 4">
            <a:extLst>
              <a:ext uri="{FF2B5EF4-FFF2-40B4-BE49-F238E27FC236}">
                <a16:creationId xmlns:a16="http://schemas.microsoft.com/office/drawing/2014/main" id="{9783E921-6F2C-4D6A-B1FE-0DF4BBBE9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 y="1085446"/>
            <a:ext cx="3874487" cy="2560320"/>
          </a:xfrm>
          <a:prstGeom prst="rect">
            <a:avLst/>
          </a:prstGeom>
        </p:spPr>
      </p:pic>
      <p:pic>
        <p:nvPicPr>
          <p:cNvPr id="8" name="Picture 7">
            <a:extLst>
              <a:ext uri="{FF2B5EF4-FFF2-40B4-BE49-F238E27FC236}">
                <a16:creationId xmlns:a16="http://schemas.microsoft.com/office/drawing/2014/main" id="{FD38B60E-D7DF-488A-8AFC-8CBB863CE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070" y="1085446"/>
            <a:ext cx="3858309" cy="2560320"/>
          </a:xfrm>
          <a:prstGeom prst="rect">
            <a:avLst/>
          </a:prstGeom>
        </p:spPr>
      </p:pic>
      <p:pic>
        <p:nvPicPr>
          <p:cNvPr id="12" name="Picture 11">
            <a:extLst>
              <a:ext uri="{FF2B5EF4-FFF2-40B4-BE49-F238E27FC236}">
                <a16:creationId xmlns:a16="http://schemas.microsoft.com/office/drawing/2014/main" id="{DD3795B3-A953-4ADC-982E-9508653F4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5666" y="1085446"/>
            <a:ext cx="4469825" cy="2560320"/>
          </a:xfrm>
          <a:prstGeom prst="rect">
            <a:avLst/>
          </a:prstGeom>
        </p:spPr>
      </p:pic>
      <p:sp>
        <p:nvSpPr>
          <p:cNvPr id="16" name="TextBox 15">
            <a:extLst>
              <a:ext uri="{FF2B5EF4-FFF2-40B4-BE49-F238E27FC236}">
                <a16:creationId xmlns:a16="http://schemas.microsoft.com/office/drawing/2014/main" id="{7B2F5470-C144-475A-9263-13E241736D20}"/>
              </a:ext>
            </a:extLst>
          </p:cNvPr>
          <p:cNvSpPr txBox="1"/>
          <p:nvPr/>
        </p:nvSpPr>
        <p:spPr>
          <a:xfrm>
            <a:off x="7075400" y="962065"/>
            <a:ext cx="721580" cy="369332"/>
          </a:xfrm>
          <a:prstGeom prst="rect">
            <a:avLst/>
          </a:prstGeom>
          <a:noFill/>
        </p:spPr>
        <p:txBody>
          <a:bodyPr wrap="square">
            <a:spAutoFit/>
          </a:bodyPr>
          <a:lstStyle/>
          <a:p>
            <a:r>
              <a:rPr lang="en-US" sz="1800" b="1" dirty="0"/>
              <a:t>MD</a:t>
            </a:r>
            <a:endParaRPr lang="en-US" dirty="0"/>
          </a:p>
        </p:txBody>
      </p:sp>
      <p:sp>
        <p:nvSpPr>
          <p:cNvPr id="18" name="TextBox 17">
            <a:extLst>
              <a:ext uri="{FF2B5EF4-FFF2-40B4-BE49-F238E27FC236}">
                <a16:creationId xmlns:a16="http://schemas.microsoft.com/office/drawing/2014/main" id="{44BE13AE-316F-4A89-BD46-D61D9718AEF7}"/>
              </a:ext>
            </a:extLst>
          </p:cNvPr>
          <p:cNvSpPr txBox="1"/>
          <p:nvPr/>
        </p:nvSpPr>
        <p:spPr>
          <a:xfrm>
            <a:off x="10758175" y="963391"/>
            <a:ext cx="721580" cy="369332"/>
          </a:xfrm>
          <a:prstGeom prst="rect">
            <a:avLst/>
          </a:prstGeom>
          <a:noFill/>
        </p:spPr>
        <p:txBody>
          <a:bodyPr wrap="square">
            <a:spAutoFit/>
          </a:bodyPr>
          <a:lstStyle/>
          <a:p>
            <a:r>
              <a:rPr lang="en-US" sz="1800" b="1" dirty="0"/>
              <a:t>MD</a:t>
            </a:r>
            <a:endParaRPr lang="en-US" dirty="0"/>
          </a:p>
        </p:txBody>
      </p:sp>
      <p:sp>
        <p:nvSpPr>
          <p:cNvPr id="19" name="TextBox 18">
            <a:extLst>
              <a:ext uri="{FF2B5EF4-FFF2-40B4-BE49-F238E27FC236}">
                <a16:creationId xmlns:a16="http://schemas.microsoft.com/office/drawing/2014/main" id="{2773D2EA-8D77-4987-A10C-30397CD5AC46}"/>
              </a:ext>
            </a:extLst>
          </p:cNvPr>
          <p:cNvSpPr txBox="1"/>
          <p:nvPr/>
        </p:nvSpPr>
        <p:spPr>
          <a:xfrm>
            <a:off x="177800" y="6538912"/>
            <a:ext cx="10786979" cy="261610"/>
          </a:xfrm>
          <a:prstGeom prst="rect">
            <a:avLst/>
          </a:prstGeom>
          <a:noFill/>
        </p:spPr>
        <p:txBody>
          <a:bodyPr wrap="square">
            <a:spAutoFit/>
          </a:bodyPr>
          <a:lstStyle/>
          <a:p>
            <a:pPr marL="457200" lvl="1" indent="0" algn="just">
              <a:spcBef>
                <a:spcPts val="600"/>
              </a:spcBef>
              <a:spcAft>
                <a:spcPts val="600"/>
              </a:spcAft>
              <a:buNone/>
            </a:pPr>
            <a:r>
              <a:rPr lang="en-US" sz="1100" baseline="30000" dirty="0"/>
              <a:t>1</a:t>
            </a:r>
            <a:r>
              <a:rPr lang="en-US" sz="1100" dirty="0"/>
              <a:t> End-use energy services include space heating and cooling, passenger and freight transportation, industrial energy use, etc.</a:t>
            </a:r>
          </a:p>
        </p:txBody>
      </p:sp>
    </p:spTree>
    <p:extLst>
      <p:ext uri="{BB962C8B-B14F-4D97-AF65-F5344CB8AC3E}">
        <p14:creationId xmlns:p14="http://schemas.microsoft.com/office/powerpoint/2010/main" val="4098683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Energy Sector: End-Use Energy Demands (2)</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393032" y="4568651"/>
            <a:ext cx="11173326" cy="202874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dirty="0"/>
              <a:t>End-use sectors tend to become increasingly electrified over time, particularly the buildings sector (where many new energy demands come from electronic devices). </a:t>
            </a:r>
          </a:p>
          <a:p>
            <a:pPr algn="just">
              <a:spcBef>
                <a:spcPts val="0"/>
              </a:spcBef>
              <a:spcAft>
                <a:spcPts val="600"/>
              </a:spcAft>
            </a:pPr>
            <a:r>
              <a:rPr lang="en-US" sz="1600" dirty="0"/>
              <a:t>Although the transportation sector  remains reliant on liquid fossil fuels, light-duty vehicles (LDVs) are projected to electrify more rapidly than the sector as a whole.</a:t>
            </a:r>
          </a:p>
          <a:p>
            <a:pPr algn="just">
              <a:spcBef>
                <a:spcPts val="0"/>
              </a:spcBef>
              <a:spcAft>
                <a:spcPts val="600"/>
              </a:spcAft>
            </a:pPr>
            <a:r>
              <a:rPr lang="en-US" sz="1600" dirty="0"/>
              <a:t>Note: The GCAM-USA Reference scenario does reflect existing policies to incentivize battery electric vehicle (BEV) deployment.</a:t>
            </a:r>
          </a:p>
        </p:txBody>
      </p:sp>
      <p:pic>
        <p:nvPicPr>
          <p:cNvPr id="5" name="Picture 4">
            <a:extLst>
              <a:ext uri="{FF2B5EF4-FFF2-40B4-BE49-F238E27FC236}">
                <a16:creationId xmlns:a16="http://schemas.microsoft.com/office/drawing/2014/main" id="{9783E921-6F2C-4D6A-B1FE-0DF4BBBE9D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459" y="1205761"/>
            <a:ext cx="3960001" cy="3108960"/>
          </a:xfrm>
          <a:prstGeom prst="rect">
            <a:avLst/>
          </a:prstGeom>
        </p:spPr>
      </p:pic>
      <p:pic>
        <p:nvPicPr>
          <p:cNvPr id="8" name="Picture 7">
            <a:extLst>
              <a:ext uri="{FF2B5EF4-FFF2-40B4-BE49-F238E27FC236}">
                <a16:creationId xmlns:a16="http://schemas.microsoft.com/office/drawing/2014/main" id="{FD38B60E-D7DF-488A-8AFC-8CBB863CE1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42612" y="1205762"/>
            <a:ext cx="3931734" cy="3108958"/>
          </a:xfrm>
          <a:prstGeom prst="rect">
            <a:avLst/>
          </a:prstGeom>
        </p:spPr>
      </p:pic>
      <p:sp>
        <p:nvSpPr>
          <p:cNvPr id="16" name="TextBox 15">
            <a:extLst>
              <a:ext uri="{FF2B5EF4-FFF2-40B4-BE49-F238E27FC236}">
                <a16:creationId xmlns:a16="http://schemas.microsoft.com/office/drawing/2014/main" id="{7B2F5470-C144-475A-9263-13E241736D20}"/>
              </a:ext>
            </a:extLst>
          </p:cNvPr>
          <p:cNvSpPr txBox="1"/>
          <p:nvPr/>
        </p:nvSpPr>
        <p:spPr>
          <a:xfrm>
            <a:off x="9858708" y="1422795"/>
            <a:ext cx="721580" cy="369332"/>
          </a:xfrm>
          <a:prstGeom prst="rect">
            <a:avLst/>
          </a:prstGeom>
          <a:noFill/>
        </p:spPr>
        <p:txBody>
          <a:bodyPr wrap="square">
            <a:spAutoFit/>
          </a:bodyPr>
          <a:lstStyle/>
          <a:p>
            <a:r>
              <a:rPr lang="en-US" sz="1800" b="1" dirty="0"/>
              <a:t>MD</a:t>
            </a:r>
            <a:endParaRPr lang="en-US" dirty="0"/>
          </a:p>
        </p:txBody>
      </p:sp>
      <p:sp>
        <p:nvSpPr>
          <p:cNvPr id="18" name="TextBox 17">
            <a:extLst>
              <a:ext uri="{FF2B5EF4-FFF2-40B4-BE49-F238E27FC236}">
                <a16:creationId xmlns:a16="http://schemas.microsoft.com/office/drawing/2014/main" id="{44BE13AE-316F-4A89-BD46-D61D9718AEF7}"/>
              </a:ext>
            </a:extLst>
          </p:cNvPr>
          <p:cNvSpPr txBox="1"/>
          <p:nvPr/>
        </p:nvSpPr>
        <p:spPr>
          <a:xfrm>
            <a:off x="4992989" y="1422795"/>
            <a:ext cx="721580" cy="369332"/>
          </a:xfrm>
          <a:prstGeom prst="rect">
            <a:avLst/>
          </a:prstGeom>
          <a:noFill/>
        </p:spPr>
        <p:txBody>
          <a:bodyPr wrap="square">
            <a:spAutoFit/>
          </a:bodyPr>
          <a:lstStyle/>
          <a:p>
            <a:r>
              <a:rPr lang="en-US" sz="1800" b="1" dirty="0"/>
              <a:t>USA</a:t>
            </a:r>
            <a:endParaRPr lang="en-US" dirty="0"/>
          </a:p>
        </p:txBody>
      </p:sp>
    </p:spTree>
    <p:extLst>
      <p:ext uri="{BB962C8B-B14F-4D97-AF65-F5344CB8AC3E}">
        <p14:creationId xmlns:p14="http://schemas.microsoft.com/office/powerpoint/2010/main" val="3699538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Energy Sector: Electric Power (1)</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564543" y="4456875"/>
            <a:ext cx="11052313" cy="17212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spcAft>
                <a:spcPts val="600"/>
              </a:spcAft>
            </a:pPr>
            <a:r>
              <a:rPr lang="en-US" sz="1800" dirty="0"/>
              <a:t>Rising electricity demand is met by increasing generation from natural gas and renewables in the Reference scenario. </a:t>
            </a:r>
          </a:p>
          <a:p>
            <a:pPr algn="just">
              <a:spcBef>
                <a:spcPts val="600"/>
              </a:spcBef>
              <a:spcAft>
                <a:spcPts val="600"/>
              </a:spcAft>
            </a:pPr>
            <a:r>
              <a:rPr lang="en-US" sz="1800" dirty="0"/>
              <a:t>The GCAM-USA Reference scenario assumes no new deployment of coal-fired power plants without carbon capture and storage (CCS), based on the Clean Air Act Section 111 (b) New Source Performance Standards (Environmental Protection Agency, 2015). </a:t>
            </a:r>
          </a:p>
          <a:p>
            <a:pPr marL="457200" lvl="1" indent="0" algn="just">
              <a:spcBef>
                <a:spcPts val="600"/>
              </a:spcBef>
              <a:spcAft>
                <a:spcPts val="600"/>
              </a:spcAft>
              <a:buNone/>
            </a:pPr>
            <a:endParaRPr lang="en-US" sz="1800" dirty="0"/>
          </a:p>
        </p:txBody>
      </p:sp>
      <p:sp>
        <p:nvSpPr>
          <p:cNvPr id="16" name="TextBox 15">
            <a:extLst>
              <a:ext uri="{FF2B5EF4-FFF2-40B4-BE49-F238E27FC236}">
                <a16:creationId xmlns:a16="http://schemas.microsoft.com/office/drawing/2014/main" id="{7B2F5470-C144-475A-9263-13E241736D20}"/>
              </a:ext>
            </a:extLst>
          </p:cNvPr>
          <p:cNvSpPr txBox="1"/>
          <p:nvPr/>
        </p:nvSpPr>
        <p:spPr>
          <a:xfrm>
            <a:off x="5105465" y="1059383"/>
            <a:ext cx="834160" cy="369332"/>
          </a:xfrm>
          <a:prstGeom prst="rect">
            <a:avLst/>
          </a:prstGeom>
          <a:noFill/>
        </p:spPr>
        <p:txBody>
          <a:bodyPr wrap="square">
            <a:spAutoFit/>
          </a:bodyPr>
          <a:lstStyle/>
          <a:p>
            <a:r>
              <a:rPr lang="en-US" sz="1800" b="1" dirty="0"/>
              <a:t>USA</a:t>
            </a:r>
            <a:endParaRPr lang="en-US" dirty="0"/>
          </a:p>
        </p:txBody>
      </p:sp>
      <p:sp>
        <p:nvSpPr>
          <p:cNvPr id="18" name="TextBox 17">
            <a:extLst>
              <a:ext uri="{FF2B5EF4-FFF2-40B4-BE49-F238E27FC236}">
                <a16:creationId xmlns:a16="http://schemas.microsoft.com/office/drawing/2014/main" id="{44BE13AE-316F-4A89-BD46-D61D9718AEF7}"/>
              </a:ext>
            </a:extLst>
          </p:cNvPr>
          <p:cNvSpPr txBox="1"/>
          <p:nvPr/>
        </p:nvSpPr>
        <p:spPr>
          <a:xfrm>
            <a:off x="10057469" y="1039757"/>
            <a:ext cx="721580" cy="369332"/>
          </a:xfrm>
          <a:prstGeom prst="rect">
            <a:avLst/>
          </a:prstGeom>
          <a:noFill/>
        </p:spPr>
        <p:txBody>
          <a:bodyPr wrap="square">
            <a:spAutoFit/>
          </a:bodyPr>
          <a:lstStyle/>
          <a:p>
            <a:r>
              <a:rPr lang="en-US" sz="1800" b="1" dirty="0"/>
              <a:t>MD</a:t>
            </a:r>
            <a:endParaRPr lang="en-US" dirty="0"/>
          </a:p>
        </p:txBody>
      </p:sp>
      <p:pic>
        <p:nvPicPr>
          <p:cNvPr id="4" name="Picture 3">
            <a:extLst>
              <a:ext uri="{FF2B5EF4-FFF2-40B4-BE49-F238E27FC236}">
                <a16:creationId xmlns:a16="http://schemas.microsoft.com/office/drawing/2014/main" id="{1023AA9A-3FEA-4719-8788-900AB5864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81" y="1023855"/>
            <a:ext cx="4259442" cy="3291840"/>
          </a:xfrm>
          <a:prstGeom prst="rect">
            <a:avLst/>
          </a:prstGeom>
        </p:spPr>
      </p:pic>
      <p:pic>
        <p:nvPicPr>
          <p:cNvPr id="13" name="Picture 12">
            <a:extLst>
              <a:ext uri="{FF2B5EF4-FFF2-40B4-BE49-F238E27FC236}">
                <a16:creationId xmlns:a16="http://schemas.microsoft.com/office/drawing/2014/main" id="{A3F99CD1-28F9-48D9-960E-21F8F81416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0943" y="1039757"/>
            <a:ext cx="4192940" cy="3291840"/>
          </a:xfrm>
          <a:prstGeom prst="rect">
            <a:avLst/>
          </a:prstGeom>
        </p:spPr>
      </p:pic>
    </p:spTree>
    <p:extLst>
      <p:ext uri="{BB962C8B-B14F-4D97-AF65-F5344CB8AC3E}">
        <p14:creationId xmlns:p14="http://schemas.microsoft.com/office/powerpoint/2010/main" val="344652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Energy Sector: Electric Power (2)</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564543" y="4456875"/>
            <a:ext cx="11052313" cy="2142800"/>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b="1" dirty="0"/>
              <a:t>MD:</a:t>
            </a:r>
            <a:r>
              <a:rPr lang="en-US" sz="1800" dirty="0"/>
              <a:t> coal generation remains roughly flat from 2020 to 2040, but remains a substantial portion of the generation mix through 2040. In the post-2040, much of the capacity reaches the end of its technical lifetime. </a:t>
            </a:r>
          </a:p>
          <a:p>
            <a:pPr algn="just">
              <a:spcBef>
                <a:spcPts val="0"/>
              </a:spcBef>
              <a:spcAft>
                <a:spcPts val="600"/>
              </a:spcAft>
            </a:pPr>
            <a:r>
              <a:rPr lang="en-US" sz="1800" dirty="0"/>
              <a:t>The Reference scenario assumes rather limited deployment of nuclear technologies in the U.S., to reflect common understanding that the deployment of nuclear technologies is constrained by economic, institutional, and social factors including concerns regarding nuclear waste disposal, safety, and security.</a:t>
            </a:r>
          </a:p>
          <a:p>
            <a:pPr algn="just">
              <a:spcBef>
                <a:spcPts val="0"/>
              </a:spcBef>
              <a:spcAft>
                <a:spcPts val="600"/>
              </a:spcAft>
            </a:pPr>
            <a:r>
              <a:rPr lang="en-US" sz="1800" b="1" dirty="0"/>
              <a:t>MD: </a:t>
            </a:r>
            <a:r>
              <a:rPr lang="en-US" sz="1800" dirty="0"/>
              <a:t>nuclear generation flattens in the coming decade followed by reduced generation after 2030. </a:t>
            </a:r>
          </a:p>
          <a:p>
            <a:pPr marL="457200" lvl="1" indent="0" algn="just">
              <a:spcBef>
                <a:spcPts val="600"/>
              </a:spcBef>
              <a:spcAft>
                <a:spcPts val="600"/>
              </a:spcAft>
              <a:buNone/>
            </a:pPr>
            <a:endParaRPr lang="en-US" sz="1800" dirty="0"/>
          </a:p>
        </p:txBody>
      </p:sp>
      <p:sp>
        <p:nvSpPr>
          <p:cNvPr id="16" name="TextBox 15">
            <a:extLst>
              <a:ext uri="{FF2B5EF4-FFF2-40B4-BE49-F238E27FC236}">
                <a16:creationId xmlns:a16="http://schemas.microsoft.com/office/drawing/2014/main" id="{7B2F5470-C144-475A-9263-13E241736D20}"/>
              </a:ext>
            </a:extLst>
          </p:cNvPr>
          <p:cNvSpPr txBox="1"/>
          <p:nvPr/>
        </p:nvSpPr>
        <p:spPr>
          <a:xfrm>
            <a:off x="5105465" y="1059383"/>
            <a:ext cx="834160" cy="369332"/>
          </a:xfrm>
          <a:prstGeom prst="rect">
            <a:avLst/>
          </a:prstGeom>
          <a:noFill/>
        </p:spPr>
        <p:txBody>
          <a:bodyPr wrap="square">
            <a:spAutoFit/>
          </a:bodyPr>
          <a:lstStyle/>
          <a:p>
            <a:r>
              <a:rPr lang="en-US" sz="1800" b="1" dirty="0"/>
              <a:t>USA</a:t>
            </a:r>
            <a:endParaRPr lang="en-US" dirty="0"/>
          </a:p>
        </p:txBody>
      </p:sp>
      <p:sp>
        <p:nvSpPr>
          <p:cNvPr id="18" name="TextBox 17">
            <a:extLst>
              <a:ext uri="{FF2B5EF4-FFF2-40B4-BE49-F238E27FC236}">
                <a16:creationId xmlns:a16="http://schemas.microsoft.com/office/drawing/2014/main" id="{44BE13AE-316F-4A89-BD46-D61D9718AEF7}"/>
              </a:ext>
            </a:extLst>
          </p:cNvPr>
          <p:cNvSpPr txBox="1"/>
          <p:nvPr/>
        </p:nvSpPr>
        <p:spPr>
          <a:xfrm>
            <a:off x="10057469" y="1039757"/>
            <a:ext cx="721580" cy="369332"/>
          </a:xfrm>
          <a:prstGeom prst="rect">
            <a:avLst/>
          </a:prstGeom>
          <a:noFill/>
        </p:spPr>
        <p:txBody>
          <a:bodyPr wrap="square">
            <a:spAutoFit/>
          </a:bodyPr>
          <a:lstStyle/>
          <a:p>
            <a:r>
              <a:rPr lang="en-US" sz="1800" b="1" dirty="0"/>
              <a:t>MD</a:t>
            </a:r>
            <a:endParaRPr lang="en-US" dirty="0"/>
          </a:p>
        </p:txBody>
      </p:sp>
      <p:pic>
        <p:nvPicPr>
          <p:cNvPr id="4" name="Picture 3">
            <a:extLst>
              <a:ext uri="{FF2B5EF4-FFF2-40B4-BE49-F238E27FC236}">
                <a16:creationId xmlns:a16="http://schemas.microsoft.com/office/drawing/2014/main" id="{1023AA9A-3FEA-4719-8788-900AB5864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81" y="1023855"/>
            <a:ext cx="4259442" cy="3291840"/>
          </a:xfrm>
          <a:prstGeom prst="rect">
            <a:avLst/>
          </a:prstGeom>
        </p:spPr>
      </p:pic>
      <p:pic>
        <p:nvPicPr>
          <p:cNvPr id="13" name="Picture 12">
            <a:extLst>
              <a:ext uri="{FF2B5EF4-FFF2-40B4-BE49-F238E27FC236}">
                <a16:creationId xmlns:a16="http://schemas.microsoft.com/office/drawing/2014/main" id="{A3F99CD1-28F9-48D9-960E-21F8F81416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0943" y="1039757"/>
            <a:ext cx="4192940" cy="3291840"/>
          </a:xfrm>
          <a:prstGeom prst="rect">
            <a:avLst/>
          </a:prstGeom>
        </p:spPr>
      </p:pic>
    </p:spTree>
    <p:extLst>
      <p:ext uri="{BB962C8B-B14F-4D97-AF65-F5344CB8AC3E}">
        <p14:creationId xmlns:p14="http://schemas.microsoft.com/office/powerpoint/2010/main" val="197741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Greenhouse Gas (GHG) Emissions (1)</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4683318" y="3883061"/>
            <a:ext cx="7168022" cy="24688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300"/>
              </a:spcBef>
              <a:spcAft>
                <a:spcPts val="300"/>
              </a:spcAft>
            </a:pPr>
            <a:r>
              <a:rPr lang="en-US" sz="1600" dirty="0"/>
              <a:t>Historically, total GHG emissions in the US has been dominated by CO</a:t>
            </a:r>
            <a:r>
              <a:rPr lang="en-US" sz="1600" baseline="-25000" dirty="0"/>
              <a:t>2</a:t>
            </a:r>
            <a:r>
              <a:rPr lang="en-US" sz="1600" dirty="0"/>
              <a:t> emissions from energy and industry.</a:t>
            </a:r>
          </a:p>
          <a:p>
            <a:pPr lvl="1" algn="just">
              <a:spcBef>
                <a:spcPts val="300"/>
              </a:spcBef>
              <a:spcAft>
                <a:spcPts val="300"/>
              </a:spcAft>
            </a:pPr>
            <a:r>
              <a:rPr lang="en-US" sz="1600" dirty="0"/>
              <a:t>Largest fossil CO</a:t>
            </a:r>
            <a:r>
              <a:rPr lang="en-US" sz="1600" baseline="-25000" dirty="0"/>
              <a:t>2</a:t>
            </a:r>
            <a:r>
              <a:rPr lang="en-US" sz="1600" dirty="0"/>
              <a:t> emitters: electricity and transportation sectors.</a:t>
            </a:r>
          </a:p>
          <a:p>
            <a:pPr algn="just">
              <a:spcBef>
                <a:spcPts val="300"/>
              </a:spcBef>
              <a:spcAft>
                <a:spcPts val="300"/>
              </a:spcAft>
            </a:pPr>
            <a:r>
              <a:rPr lang="en-US" sz="1600" dirty="0"/>
              <a:t>Without measures to mitigate climate change, the Reference scenario projects that fossil CO</a:t>
            </a:r>
            <a:r>
              <a:rPr lang="en-US" sz="1600" baseline="-25000" dirty="0"/>
              <a:t>2</a:t>
            </a:r>
            <a:r>
              <a:rPr lang="en-US" sz="1600" dirty="0"/>
              <a:t> emissions in the post-2025 period will remain within a range similar to present-day levels.</a:t>
            </a:r>
          </a:p>
          <a:p>
            <a:pPr algn="just">
              <a:spcBef>
                <a:spcPts val="300"/>
              </a:spcBef>
              <a:spcAft>
                <a:spcPts val="300"/>
              </a:spcAft>
            </a:pPr>
            <a:r>
              <a:rPr lang="en-US" sz="1600" dirty="0"/>
              <a:t>However, total GHG emissions are projected to continuously grow by 2050 due to larger contributions from the AFOLU</a:t>
            </a:r>
            <a:r>
              <a:rPr lang="en-US" sz="1600" baseline="30000" dirty="0"/>
              <a:t>1</a:t>
            </a:r>
            <a:r>
              <a:rPr lang="en-US" sz="1600" dirty="0"/>
              <a:t> sector.</a:t>
            </a:r>
          </a:p>
          <a:p>
            <a:pPr algn="just">
              <a:spcBef>
                <a:spcPts val="300"/>
              </a:spcBef>
              <a:spcAft>
                <a:spcPts val="300"/>
              </a:spcAft>
            </a:pPr>
            <a:endParaRPr lang="en-US" sz="1600" dirty="0"/>
          </a:p>
          <a:p>
            <a:pPr marL="457200" lvl="1" indent="0" algn="just">
              <a:spcBef>
                <a:spcPts val="300"/>
              </a:spcBef>
              <a:spcAft>
                <a:spcPts val="300"/>
              </a:spcAft>
              <a:buNone/>
            </a:pPr>
            <a:endParaRPr lang="en-US" sz="1600" dirty="0"/>
          </a:p>
        </p:txBody>
      </p:sp>
      <p:pic>
        <p:nvPicPr>
          <p:cNvPr id="4" name="Picture 3">
            <a:extLst>
              <a:ext uri="{FF2B5EF4-FFF2-40B4-BE49-F238E27FC236}">
                <a16:creationId xmlns:a16="http://schemas.microsoft.com/office/drawing/2014/main" id="{1023AA9A-3FEA-4719-8788-900AB5864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17464" y="1226469"/>
            <a:ext cx="3822277" cy="2468880"/>
          </a:xfrm>
          <a:prstGeom prst="rect">
            <a:avLst/>
          </a:prstGeom>
        </p:spPr>
      </p:pic>
      <p:pic>
        <p:nvPicPr>
          <p:cNvPr id="5" name="Picture 4">
            <a:extLst>
              <a:ext uri="{FF2B5EF4-FFF2-40B4-BE49-F238E27FC236}">
                <a16:creationId xmlns:a16="http://schemas.microsoft.com/office/drawing/2014/main" id="{49B0702A-036A-4ACB-A165-04E538BFA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287" y="1230844"/>
            <a:ext cx="3824740" cy="2468880"/>
          </a:xfrm>
          <a:prstGeom prst="rect">
            <a:avLst/>
          </a:prstGeom>
        </p:spPr>
      </p:pic>
      <p:pic>
        <p:nvPicPr>
          <p:cNvPr id="7" name="Picture 6">
            <a:extLst>
              <a:ext uri="{FF2B5EF4-FFF2-40B4-BE49-F238E27FC236}">
                <a16:creationId xmlns:a16="http://schemas.microsoft.com/office/drawing/2014/main" id="{7FBD35DB-C3BA-43B1-BB13-92B057440085}"/>
              </a:ext>
            </a:extLst>
          </p:cNvPr>
          <p:cNvPicPr>
            <a:picLocks noChangeAspect="1"/>
          </p:cNvPicPr>
          <p:nvPr/>
        </p:nvPicPr>
        <p:blipFill rotWithShape="1">
          <a:blip r:embed="rId5"/>
          <a:srcRect t="1" r="57045" b="-1847"/>
          <a:stretch/>
        </p:blipFill>
        <p:spPr>
          <a:xfrm>
            <a:off x="131769" y="979983"/>
            <a:ext cx="2487977" cy="4996659"/>
          </a:xfrm>
          <a:prstGeom prst="rect">
            <a:avLst/>
          </a:prstGeom>
        </p:spPr>
      </p:pic>
      <p:pic>
        <p:nvPicPr>
          <p:cNvPr id="11" name="Picture 10">
            <a:extLst>
              <a:ext uri="{FF2B5EF4-FFF2-40B4-BE49-F238E27FC236}">
                <a16:creationId xmlns:a16="http://schemas.microsoft.com/office/drawing/2014/main" id="{CF2DDD4B-7147-4099-8387-62D8DE6F36EF}"/>
              </a:ext>
            </a:extLst>
          </p:cNvPr>
          <p:cNvPicPr>
            <a:picLocks noChangeAspect="1"/>
          </p:cNvPicPr>
          <p:nvPr/>
        </p:nvPicPr>
        <p:blipFill rotWithShape="1">
          <a:blip r:embed="rId6"/>
          <a:srcRect l="75354"/>
          <a:stretch/>
        </p:blipFill>
        <p:spPr>
          <a:xfrm>
            <a:off x="2628988" y="1076066"/>
            <a:ext cx="1866533" cy="4772691"/>
          </a:xfrm>
          <a:prstGeom prst="rect">
            <a:avLst/>
          </a:prstGeom>
        </p:spPr>
      </p:pic>
      <p:sp>
        <p:nvSpPr>
          <p:cNvPr id="12" name="Rectangle 11">
            <a:extLst>
              <a:ext uri="{FF2B5EF4-FFF2-40B4-BE49-F238E27FC236}">
                <a16:creationId xmlns:a16="http://schemas.microsoft.com/office/drawing/2014/main" id="{7CDD3714-736A-476A-9C47-78C42C6A002C}"/>
              </a:ext>
            </a:extLst>
          </p:cNvPr>
          <p:cNvSpPr/>
          <p:nvPr/>
        </p:nvSpPr>
        <p:spPr>
          <a:xfrm>
            <a:off x="904696" y="1264260"/>
            <a:ext cx="1707525" cy="45606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F9B202-0CC9-4136-84F2-2E1DA9EB0ED4}"/>
              </a:ext>
            </a:extLst>
          </p:cNvPr>
          <p:cNvSpPr txBox="1"/>
          <p:nvPr/>
        </p:nvSpPr>
        <p:spPr>
          <a:xfrm>
            <a:off x="177800" y="6476305"/>
            <a:ext cx="6094674" cy="292388"/>
          </a:xfrm>
          <a:prstGeom prst="rect">
            <a:avLst/>
          </a:prstGeom>
          <a:noFill/>
        </p:spPr>
        <p:txBody>
          <a:bodyPr wrap="square">
            <a:spAutoFit/>
          </a:bodyPr>
          <a:lstStyle/>
          <a:p>
            <a:r>
              <a:rPr lang="en-US" sz="1300" baseline="30000" dirty="0"/>
              <a:t>1</a:t>
            </a:r>
            <a:r>
              <a:rPr lang="en-US" sz="1300" dirty="0"/>
              <a:t>AFOLU: Agriculture, Forestry, and Other Land Use.</a:t>
            </a:r>
          </a:p>
        </p:txBody>
      </p:sp>
      <p:sp>
        <p:nvSpPr>
          <p:cNvPr id="20" name="TextBox 19">
            <a:extLst>
              <a:ext uri="{FF2B5EF4-FFF2-40B4-BE49-F238E27FC236}">
                <a16:creationId xmlns:a16="http://schemas.microsoft.com/office/drawing/2014/main" id="{333C8772-A7F3-4A5F-B59B-4FF46066C195}"/>
              </a:ext>
            </a:extLst>
          </p:cNvPr>
          <p:cNvSpPr txBox="1"/>
          <p:nvPr/>
        </p:nvSpPr>
        <p:spPr>
          <a:xfrm>
            <a:off x="731520" y="5849597"/>
            <a:ext cx="3689405" cy="292388"/>
          </a:xfrm>
          <a:prstGeom prst="rect">
            <a:avLst/>
          </a:prstGeom>
          <a:noFill/>
        </p:spPr>
        <p:txBody>
          <a:bodyPr wrap="square">
            <a:spAutoFit/>
          </a:bodyPr>
          <a:lstStyle/>
          <a:p>
            <a:r>
              <a:rPr lang="en-US" sz="1300" dirty="0"/>
              <a:t>Adapted from </a:t>
            </a:r>
            <a:r>
              <a:rPr lang="en-US" sz="1300" dirty="0" err="1"/>
              <a:t>Ou</a:t>
            </a:r>
            <a:r>
              <a:rPr lang="en-US" sz="1300" dirty="0"/>
              <a:t> et al. 2023.</a:t>
            </a:r>
          </a:p>
        </p:txBody>
      </p:sp>
    </p:spTree>
    <p:extLst>
      <p:ext uri="{BB962C8B-B14F-4D97-AF65-F5344CB8AC3E}">
        <p14:creationId xmlns:p14="http://schemas.microsoft.com/office/powerpoint/2010/main" val="215552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4139686" y="3982374"/>
            <a:ext cx="7683904" cy="220103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dirty="0"/>
              <a:t>MD is among the bottom 23 state contributors to the national total CO</a:t>
            </a:r>
            <a:r>
              <a:rPr lang="en-US" sz="1800" baseline="-25000" dirty="0"/>
              <a:t>2</a:t>
            </a:r>
            <a:r>
              <a:rPr lang="en-US" sz="1800" dirty="0"/>
              <a:t> emissions. </a:t>
            </a:r>
          </a:p>
          <a:p>
            <a:pPr algn="just">
              <a:spcBef>
                <a:spcPts val="0"/>
              </a:spcBef>
              <a:spcAft>
                <a:spcPts val="600"/>
              </a:spcAft>
            </a:pPr>
            <a:r>
              <a:rPr lang="en-US" sz="1800" dirty="0"/>
              <a:t>Fossil CO</a:t>
            </a:r>
            <a:r>
              <a:rPr lang="en-US" sz="1800" baseline="-25000" dirty="0"/>
              <a:t>2</a:t>
            </a:r>
            <a:r>
              <a:rPr lang="en-US" sz="1800" dirty="0"/>
              <a:t> emissions in MD is projected to decline by 2050 mostly due to reductions in the transportation sector.</a:t>
            </a:r>
          </a:p>
          <a:p>
            <a:pPr algn="just">
              <a:spcBef>
                <a:spcPts val="0"/>
              </a:spcBef>
              <a:spcAft>
                <a:spcPts val="600"/>
              </a:spcAft>
            </a:pPr>
            <a:r>
              <a:rPr lang="en-US" sz="1800" dirty="0"/>
              <a:t>On the opposite trend, emissions from the electricity sector steadily grows in the upcoming decades highlighting the need of actions to decarbonize this sector.</a:t>
            </a:r>
          </a:p>
          <a:p>
            <a:pPr marL="457200" lvl="1" indent="0" algn="just">
              <a:spcBef>
                <a:spcPts val="600"/>
              </a:spcBef>
              <a:spcAft>
                <a:spcPts val="600"/>
              </a:spcAft>
              <a:buNone/>
            </a:pPr>
            <a:endParaRPr lang="en-US" sz="1800" dirty="0"/>
          </a:p>
        </p:txBody>
      </p:sp>
      <p:sp>
        <p:nvSpPr>
          <p:cNvPr id="18" name="TextBox 17">
            <a:extLst>
              <a:ext uri="{FF2B5EF4-FFF2-40B4-BE49-F238E27FC236}">
                <a16:creationId xmlns:a16="http://schemas.microsoft.com/office/drawing/2014/main" id="{44BE13AE-316F-4A89-BD46-D61D9718AEF7}"/>
              </a:ext>
            </a:extLst>
          </p:cNvPr>
          <p:cNvSpPr txBox="1"/>
          <p:nvPr/>
        </p:nvSpPr>
        <p:spPr>
          <a:xfrm>
            <a:off x="532737" y="4971571"/>
            <a:ext cx="3387256" cy="1600438"/>
          </a:xfrm>
          <a:prstGeom prst="rect">
            <a:avLst/>
          </a:prstGeom>
          <a:noFill/>
        </p:spPr>
        <p:txBody>
          <a:bodyPr wrap="square">
            <a:spAutoFit/>
          </a:bodyPr>
          <a:lstStyle/>
          <a:p>
            <a:pPr algn="ctr"/>
            <a:r>
              <a:rPr lang="en-US" sz="1400" b="1" dirty="0"/>
              <a:t>MD Fossil CO</a:t>
            </a:r>
            <a:r>
              <a:rPr lang="en-US" sz="1400" b="1" baseline="-25000" dirty="0"/>
              <a:t>2</a:t>
            </a:r>
            <a:r>
              <a:rPr lang="en-US" sz="1400" b="1" dirty="0"/>
              <a:t> Emissions in MtCO</a:t>
            </a:r>
            <a:r>
              <a:rPr lang="en-US" sz="1400" b="1" baseline="-25000" dirty="0"/>
              <a:t>2</a:t>
            </a:r>
            <a:r>
              <a:rPr lang="en-US" sz="1400" b="1" dirty="0"/>
              <a:t> (MD Rank among 51 states):</a:t>
            </a:r>
          </a:p>
          <a:p>
            <a:endParaRPr lang="en-US" sz="1400" b="1" dirty="0"/>
          </a:p>
          <a:p>
            <a:pPr algn="ctr"/>
            <a:r>
              <a:rPr lang="en-US" sz="1400" dirty="0"/>
              <a:t>2015: 59 (32</a:t>
            </a:r>
            <a:r>
              <a:rPr lang="en-US" sz="1400" baseline="30000" dirty="0"/>
              <a:t>nd</a:t>
            </a:r>
            <a:r>
              <a:rPr lang="en-US" sz="1400" dirty="0"/>
              <a:t>) </a:t>
            </a:r>
          </a:p>
          <a:p>
            <a:pPr algn="ctr"/>
            <a:r>
              <a:rPr lang="en-US" sz="1400" dirty="0"/>
              <a:t>2020: 55 (33</a:t>
            </a:r>
            <a:r>
              <a:rPr lang="en-US" sz="1400" baseline="30000" dirty="0"/>
              <a:t>rd</a:t>
            </a:r>
            <a:r>
              <a:rPr lang="en-US" sz="1400" dirty="0"/>
              <a:t>)</a:t>
            </a:r>
          </a:p>
          <a:p>
            <a:pPr algn="ctr"/>
            <a:r>
              <a:rPr lang="en-US" sz="1400" dirty="0"/>
              <a:t>2030: 51 (34</a:t>
            </a:r>
            <a:r>
              <a:rPr lang="en-US" sz="1400" baseline="30000" dirty="0"/>
              <a:t>th</a:t>
            </a:r>
            <a:r>
              <a:rPr lang="en-US" sz="1400" dirty="0"/>
              <a:t>)</a:t>
            </a:r>
          </a:p>
          <a:p>
            <a:pPr algn="ctr"/>
            <a:r>
              <a:rPr lang="en-US" sz="1400" dirty="0"/>
              <a:t>2050: 49 (29</a:t>
            </a:r>
            <a:r>
              <a:rPr lang="en-US" sz="1400" baseline="30000" dirty="0"/>
              <a:t>th</a:t>
            </a:r>
            <a:r>
              <a:rPr lang="en-US" sz="1400" dirty="0"/>
              <a:t>)</a:t>
            </a:r>
          </a:p>
        </p:txBody>
      </p:sp>
      <p:pic>
        <p:nvPicPr>
          <p:cNvPr id="13" name="Picture 12">
            <a:extLst>
              <a:ext uri="{FF2B5EF4-FFF2-40B4-BE49-F238E27FC236}">
                <a16:creationId xmlns:a16="http://schemas.microsoft.com/office/drawing/2014/main" id="{A3F99CD1-28F9-48D9-960E-21F8F81416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0924" y="1249117"/>
            <a:ext cx="3933583" cy="2560320"/>
          </a:xfrm>
          <a:prstGeom prst="rect">
            <a:avLst/>
          </a:prstGeom>
        </p:spPr>
      </p:pic>
      <mc:AlternateContent xmlns:mc="http://schemas.openxmlformats.org/markup-compatibility/2006" xmlns:cx1="http://schemas.microsoft.com/office/drawing/2015/9/8/chartex">
        <mc:Choice Requires="cx1">
          <p:graphicFrame>
            <p:nvGraphicFramePr>
              <p:cNvPr id="14" name="Chart 13">
                <a:extLst>
                  <a:ext uri="{FF2B5EF4-FFF2-40B4-BE49-F238E27FC236}">
                    <a16:creationId xmlns:a16="http://schemas.microsoft.com/office/drawing/2014/main" id="{BF6BC265-9873-4E6B-B640-8E569E1AAB79}"/>
                  </a:ext>
                </a:extLst>
              </p:cNvPr>
              <p:cNvGraphicFramePr/>
              <p:nvPr>
                <p:extLst>
                  <p:ext uri="{D42A27DB-BD31-4B8C-83A1-F6EECF244321}">
                    <p14:modId xmlns:p14="http://schemas.microsoft.com/office/powerpoint/2010/main" val="4074363561"/>
                  </p:ext>
                </p:extLst>
              </p:nvPr>
            </p:nvGraphicFramePr>
            <p:xfrm>
              <a:off x="20904" y="1034434"/>
              <a:ext cx="3970020" cy="393954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4" name="Chart 13">
                <a:extLst>
                  <a:ext uri="{FF2B5EF4-FFF2-40B4-BE49-F238E27FC236}">
                    <a16:creationId xmlns:a16="http://schemas.microsoft.com/office/drawing/2014/main" id="{BF6BC265-9873-4E6B-B640-8E569E1AAB79}"/>
                  </a:ext>
                </a:extLst>
              </p:cNvPr>
              <p:cNvPicPr>
                <a:picLocks noGrp="1" noRot="1" noChangeAspect="1" noMove="1" noResize="1" noEditPoints="1" noAdjustHandles="1" noChangeArrowheads="1" noChangeShapeType="1"/>
              </p:cNvPicPr>
              <p:nvPr/>
            </p:nvPicPr>
            <p:blipFill>
              <a:blip r:embed="rId5"/>
              <a:stretch>
                <a:fillRect/>
              </a:stretch>
            </p:blipFill>
            <p:spPr>
              <a:xfrm>
                <a:off x="20904" y="1034434"/>
                <a:ext cx="3970020" cy="3939540"/>
              </a:xfrm>
              <a:prstGeom prst="rect">
                <a:avLst/>
              </a:prstGeom>
            </p:spPr>
          </p:pic>
        </mc:Fallback>
      </mc:AlternateContent>
      <p:sp>
        <p:nvSpPr>
          <p:cNvPr id="16" name="TextBox 15">
            <a:extLst>
              <a:ext uri="{FF2B5EF4-FFF2-40B4-BE49-F238E27FC236}">
                <a16:creationId xmlns:a16="http://schemas.microsoft.com/office/drawing/2014/main" id="{7B2F5470-C144-475A-9263-13E241736D20}"/>
              </a:ext>
            </a:extLst>
          </p:cNvPr>
          <p:cNvSpPr txBox="1"/>
          <p:nvPr/>
        </p:nvSpPr>
        <p:spPr>
          <a:xfrm>
            <a:off x="747185" y="2055128"/>
            <a:ext cx="415867" cy="276999"/>
          </a:xfrm>
          <a:prstGeom prst="rect">
            <a:avLst/>
          </a:prstGeom>
          <a:solidFill>
            <a:schemeClr val="bg1"/>
          </a:solidFill>
        </p:spPr>
        <p:txBody>
          <a:bodyPr wrap="square">
            <a:spAutoFit/>
          </a:bodyPr>
          <a:lstStyle/>
          <a:p>
            <a:r>
              <a:rPr lang="en-US" sz="1200" b="1" dirty="0"/>
              <a:t>TX</a:t>
            </a:r>
            <a:endParaRPr lang="en-US" sz="1200" dirty="0"/>
          </a:p>
        </p:txBody>
      </p:sp>
      <p:sp>
        <p:nvSpPr>
          <p:cNvPr id="15" name="TextBox 14">
            <a:extLst>
              <a:ext uri="{FF2B5EF4-FFF2-40B4-BE49-F238E27FC236}">
                <a16:creationId xmlns:a16="http://schemas.microsoft.com/office/drawing/2014/main" id="{ECDBD13F-FF37-42CA-BE7E-7D34E23F9C88}"/>
              </a:ext>
            </a:extLst>
          </p:cNvPr>
          <p:cNvSpPr txBox="1"/>
          <p:nvPr/>
        </p:nvSpPr>
        <p:spPr>
          <a:xfrm>
            <a:off x="739164" y="3129943"/>
            <a:ext cx="455973" cy="276999"/>
          </a:xfrm>
          <a:prstGeom prst="rect">
            <a:avLst/>
          </a:prstGeom>
          <a:solidFill>
            <a:schemeClr val="bg1"/>
          </a:solidFill>
        </p:spPr>
        <p:txBody>
          <a:bodyPr wrap="square">
            <a:spAutoFit/>
          </a:bodyPr>
          <a:lstStyle/>
          <a:p>
            <a:r>
              <a:rPr lang="en-US" sz="1200" b="1" dirty="0"/>
              <a:t>CA</a:t>
            </a:r>
            <a:endParaRPr lang="en-US" sz="1200" dirty="0"/>
          </a:p>
        </p:txBody>
      </p:sp>
      <p:pic>
        <p:nvPicPr>
          <p:cNvPr id="6" name="Picture 5">
            <a:extLst>
              <a:ext uri="{FF2B5EF4-FFF2-40B4-BE49-F238E27FC236}">
                <a16:creationId xmlns:a16="http://schemas.microsoft.com/office/drawing/2014/main" id="{C3897349-29A6-4C12-825A-BB05E454166C}"/>
              </a:ext>
            </a:extLst>
          </p:cNvPr>
          <p:cNvPicPr>
            <a:picLocks noChangeAspect="1"/>
          </p:cNvPicPr>
          <p:nvPr/>
        </p:nvPicPr>
        <p:blipFill>
          <a:blip r:embed="rId6"/>
          <a:stretch>
            <a:fillRect/>
          </a:stretch>
        </p:blipFill>
        <p:spPr>
          <a:xfrm>
            <a:off x="7924507" y="1249117"/>
            <a:ext cx="4081971" cy="2560320"/>
          </a:xfrm>
          <a:prstGeom prst="rect">
            <a:avLst/>
          </a:prstGeom>
        </p:spPr>
      </p:pic>
      <p:sp>
        <p:nvSpPr>
          <p:cNvPr id="19" name="Title 1">
            <a:extLst>
              <a:ext uri="{FF2B5EF4-FFF2-40B4-BE49-F238E27FC236}">
                <a16:creationId xmlns:a16="http://schemas.microsoft.com/office/drawing/2014/main" id="{2715B370-F021-4BBA-8EFE-8BC778BF7D05}"/>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Greenhouse Gas (GHG) Emissions (2)</a:t>
            </a:r>
          </a:p>
        </p:txBody>
      </p:sp>
      <p:sp>
        <p:nvSpPr>
          <p:cNvPr id="2" name="Rectangle 1">
            <a:extLst>
              <a:ext uri="{FF2B5EF4-FFF2-40B4-BE49-F238E27FC236}">
                <a16:creationId xmlns:a16="http://schemas.microsoft.com/office/drawing/2014/main" id="{DDF7D53D-54C6-4916-B1F9-F142ADECEB21}"/>
              </a:ext>
            </a:extLst>
          </p:cNvPr>
          <p:cNvSpPr/>
          <p:nvPr/>
        </p:nvSpPr>
        <p:spPr>
          <a:xfrm>
            <a:off x="532737" y="4973974"/>
            <a:ext cx="3387256" cy="162570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81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1400"/>
            <a:ext cx="10228574" cy="498598"/>
          </a:xfrm>
        </p:spPr>
        <p:txBody>
          <a:bodyPr/>
          <a:lstStyle/>
          <a:p>
            <a:pPr algn="ctr"/>
            <a:r>
              <a:rPr lang="en-US" sz="3600" dirty="0">
                <a:solidFill>
                  <a:schemeClr val="tx1"/>
                </a:solidFill>
              </a:rPr>
              <a:t>Outline</a:t>
            </a:r>
            <a:endParaRPr lang="en-US" sz="3500" dirty="0">
              <a:solidFill>
                <a:schemeClr val="tx1"/>
              </a:solidFill>
            </a:endParaRP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6" name="Content Placeholder 2">
            <a:extLst>
              <a:ext uri="{FF2B5EF4-FFF2-40B4-BE49-F238E27FC236}">
                <a16:creationId xmlns:a16="http://schemas.microsoft.com/office/drawing/2014/main" id="{E1065ECD-504E-44D7-802E-454CB555D4E1}"/>
              </a:ext>
            </a:extLst>
          </p:cNvPr>
          <p:cNvSpPr txBox="1">
            <a:spLocks/>
          </p:cNvSpPr>
          <p:nvPr/>
        </p:nvSpPr>
        <p:spPr>
          <a:xfrm>
            <a:off x="880533" y="1354668"/>
            <a:ext cx="10600267" cy="4614332"/>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800" dirty="0"/>
              <a:t>Introduction</a:t>
            </a:r>
          </a:p>
          <a:p>
            <a:pPr marL="457200" indent="-457200"/>
            <a:r>
              <a:rPr lang="en-US" sz="2800" dirty="0"/>
              <a:t>Global Change Analysis Model (GCAM)</a:t>
            </a:r>
          </a:p>
          <a:p>
            <a:pPr marL="457200" indent="-457200"/>
            <a:r>
              <a:rPr lang="en-US" sz="2800" dirty="0"/>
              <a:t>GCAM-USA</a:t>
            </a:r>
          </a:p>
          <a:p>
            <a:pPr marL="457200" indent="-457200"/>
            <a:r>
              <a:rPr lang="en-US" sz="2800" dirty="0"/>
              <a:t>Reference Scenario</a:t>
            </a:r>
          </a:p>
          <a:p>
            <a:pPr marL="457200" indent="-457200"/>
            <a:r>
              <a:rPr lang="en-US" sz="2800" dirty="0"/>
              <a:t>Climate Policy (Net-Zero) Scenarios</a:t>
            </a:r>
          </a:p>
          <a:p>
            <a:pPr marL="457200" indent="-457200"/>
            <a:r>
              <a:rPr lang="en-US" sz="2800" dirty="0"/>
              <a:t>Conclusions</a:t>
            </a:r>
          </a:p>
        </p:txBody>
      </p:sp>
    </p:spTree>
    <p:extLst>
      <p:ext uri="{BB962C8B-B14F-4D97-AF65-F5344CB8AC3E}">
        <p14:creationId xmlns:p14="http://schemas.microsoft.com/office/powerpoint/2010/main" val="3788698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Water Sector: Water Withdrawals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177800" y="4080136"/>
            <a:ext cx="11709400" cy="261748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b="1" dirty="0"/>
              <a:t>National level:</a:t>
            </a:r>
            <a:r>
              <a:rPr lang="en-US" sz="1600" dirty="0"/>
              <a:t> Modest declines in total water withdrawals through midcentury. </a:t>
            </a:r>
          </a:p>
          <a:p>
            <a:pPr lvl="1" algn="just">
              <a:spcBef>
                <a:spcPts val="0"/>
              </a:spcBef>
              <a:spcAft>
                <a:spcPts val="600"/>
              </a:spcAft>
            </a:pPr>
            <a:r>
              <a:rPr lang="en-US" sz="1600" dirty="0"/>
              <a:t>The decline is driven by a reduction in power sector cooling water. </a:t>
            </a:r>
          </a:p>
          <a:p>
            <a:pPr lvl="1" algn="just">
              <a:spcBef>
                <a:spcPts val="0"/>
              </a:spcBef>
              <a:spcAft>
                <a:spcPts val="600"/>
              </a:spcAft>
            </a:pPr>
            <a:r>
              <a:rPr lang="en-US" sz="1600" dirty="0"/>
              <a:t>Gradual retirement of plants with water-intensive once-through cooling systems (which are assumed to be unavailable in future periods) coupled with a shift towards less water-intensive generation technologies (e.g., natural gas, renewables).</a:t>
            </a:r>
          </a:p>
          <a:p>
            <a:pPr lvl="1" algn="just">
              <a:spcBef>
                <a:spcPts val="0"/>
              </a:spcBef>
              <a:spcAft>
                <a:spcPts val="600"/>
              </a:spcAft>
            </a:pPr>
            <a:r>
              <a:rPr lang="en-US" sz="1600" dirty="0"/>
              <a:t>Declining power sector water demands are partially offset by increased withdrawals from other sectors, particularly agriculture (largely driven by economic growth).  </a:t>
            </a:r>
          </a:p>
          <a:p>
            <a:pPr algn="just">
              <a:spcBef>
                <a:spcPts val="0"/>
              </a:spcBef>
              <a:spcAft>
                <a:spcPts val="600"/>
              </a:spcAft>
            </a:pPr>
            <a:r>
              <a:rPr lang="en-US" sz="1600" b="1" dirty="0"/>
              <a:t>MD:</a:t>
            </a:r>
            <a:r>
              <a:rPr lang="en-US" sz="1600" dirty="0"/>
              <a:t> Considerable reduction in total water demands through midcentury.  </a:t>
            </a:r>
          </a:p>
          <a:p>
            <a:pPr lvl="1" algn="just">
              <a:spcBef>
                <a:spcPts val="0"/>
              </a:spcBef>
              <a:spcAft>
                <a:spcPts val="600"/>
              </a:spcAft>
            </a:pPr>
            <a:r>
              <a:rPr lang="en-US" sz="1600" dirty="0"/>
              <a:t>MD is also facing considerable reduction in electricity-sector water demands. However, the demand increase in other sectors are much less pronounced than at national level. </a:t>
            </a:r>
          </a:p>
          <a:p>
            <a:pPr algn="just">
              <a:spcBef>
                <a:spcPts val="0"/>
              </a:spcBef>
              <a:spcAft>
                <a:spcPts val="600"/>
              </a:spcAft>
            </a:pPr>
            <a:endParaRPr lang="en-US" sz="1600" dirty="0"/>
          </a:p>
          <a:p>
            <a:pPr marL="457200" lvl="1" indent="0" algn="just">
              <a:spcBef>
                <a:spcPts val="600"/>
              </a:spcBef>
              <a:spcAft>
                <a:spcPts val="600"/>
              </a:spcAft>
              <a:buNone/>
            </a:pPr>
            <a:endParaRPr lang="en-US" sz="1600" dirty="0"/>
          </a:p>
        </p:txBody>
      </p:sp>
      <p:sp>
        <p:nvSpPr>
          <p:cNvPr id="16" name="TextBox 15">
            <a:extLst>
              <a:ext uri="{FF2B5EF4-FFF2-40B4-BE49-F238E27FC236}">
                <a16:creationId xmlns:a16="http://schemas.microsoft.com/office/drawing/2014/main" id="{7B2F5470-C144-475A-9263-13E241736D20}"/>
              </a:ext>
            </a:extLst>
          </p:cNvPr>
          <p:cNvSpPr txBox="1"/>
          <p:nvPr/>
        </p:nvSpPr>
        <p:spPr>
          <a:xfrm>
            <a:off x="4699949" y="1059383"/>
            <a:ext cx="834160" cy="369332"/>
          </a:xfrm>
          <a:prstGeom prst="rect">
            <a:avLst/>
          </a:prstGeom>
          <a:noFill/>
        </p:spPr>
        <p:txBody>
          <a:bodyPr wrap="square">
            <a:spAutoFit/>
          </a:bodyPr>
          <a:lstStyle/>
          <a:p>
            <a:r>
              <a:rPr lang="en-US" sz="1800" b="1" dirty="0"/>
              <a:t>USA</a:t>
            </a:r>
            <a:endParaRPr lang="en-US" dirty="0"/>
          </a:p>
        </p:txBody>
      </p:sp>
      <p:sp>
        <p:nvSpPr>
          <p:cNvPr id="18" name="TextBox 17">
            <a:extLst>
              <a:ext uri="{FF2B5EF4-FFF2-40B4-BE49-F238E27FC236}">
                <a16:creationId xmlns:a16="http://schemas.microsoft.com/office/drawing/2014/main" id="{44BE13AE-316F-4A89-BD46-D61D9718AEF7}"/>
              </a:ext>
            </a:extLst>
          </p:cNvPr>
          <p:cNvSpPr txBox="1"/>
          <p:nvPr/>
        </p:nvSpPr>
        <p:spPr>
          <a:xfrm>
            <a:off x="10045584" y="1158894"/>
            <a:ext cx="721580" cy="369332"/>
          </a:xfrm>
          <a:prstGeom prst="rect">
            <a:avLst/>
          </a:prstGeom>
          <a:noFill/>
        </p:spPr>
        <p:txBody>
          <a:bodyPr wrap="square">
            <a:spAutoFit/>
          </a:bodyPr>
          <a:lstStyle/>
          <a:p>
            <a:r>
              <a:rPr lang="en-US" sz="1800" b="1" dirty="0"/>
              <a:t>MD</a:t>
            </a:r>
            <a:endParaRPr lang="en-US" dirty="0"/>
          </a:p>
        </p:txBody>
      </p:sp>
      <p:pic>
        <p:nvPicPr>
          <p:cNvPr id="5" name="Picture 4">
            <a:extLst>
              <a:ext uri="{FF2B5EF4-FFF2-40B4-BE49-F238E27FC236}">
                <a16:creationId xmlns:a16="http://schemas.microsoft.com/office/drawing/2014/main" id="{A2682D4C-6F62-4885-AB08-ACA1E8F3D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66" y="1057785"/>
            <a:ext cx="3870968" cy="3017526"/>
          </a:xfrm>
          <a:prstGeom prst="rect">
            <a:avLst/>
          </a:prstGeom>
        </p:spPr>
      </p:pic>
      <p:pic>
        <p:nvPicPr>
          <p:cNvPr id="7" name="Picture 6">
            <a:extLst>
              <a:ext uri="{FF2B5EF4-FFF2-40B4-BE49-F238E27FC236}">
                <a16:creationId xmlns:a16="http://schemas.microsoft.com/office/drawing/2014/main" id="{85FC52F6-A759-4ED2-84CB-69E445DF6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152" y="1009813"/>
            <a:ext cx="3749048" cy="3017526"/>
          </a:xfrm>
          <a:prstGeom prst="rect">
            <a:avLst/>
          </a:prstGeom>
        </p:spPr>
      </p:pic>
    </p:spTree>
    <p:extLst>
      <p:ext uri="{BB962C8B-B14F-4D97-AF65-F5344CB8AC3E}">
        <p14:creationId xmlns:p14="http://schemas.microsoft.com/office/powerpoint/2010/main" val="2018987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Climate Policy (Net-Zero) Scenarios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333955" y="1335819"/>
            <a:ext cx="11402169" cy="473897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000" dirty="0"/>
              <a:t>During the 2021 United Nations climate conference, the US announced its updated climate pledge “</a:t>
            </a:r>
            <a:r>
              <a:rPr lang="en-US" sz="2000" b="1" u="sng" dirty="0"/>
              <a:t>to reduce net greenhouse gas emissions by 50–52 % in 2030 relative to 2005 levels</a:t>
            </a:r>
            <a:r>
              <a:rPr lang="en-US" sz="2000" dirty="0"/>
              <a:t>” and to reach “</a:t>
            </a:r>
            <a:r>
              <a:rPr lang="en-US" sz="2000" b="1" u="sng" dirty="0"/>
              <a:t>net-zero emissions no later than 2050</a:t>
            </a:r>
            <a:r>
              <a:rPr lang="en-US" sz="2000" dirty="0"/>
              <a:t>”. </a:t>
            </a:r>
          </a:p>
          <a:p>
            <a:pPr marL="342900" indent="-342900" algn="just">
              <a:buFont typeface="Arial" panose="020B0604020202020204" pitchFamily="34" charset="0"/>
              <a:buChar char="•"/>
            </a:pPr>
            <a:r>
              <a:rPr lang="en-US" sz="2000" dirty="0"/>
              <a:t>Furthermore, the US has set a goal of achieving “</a:t>
            </a:r>
            <a:r>
              <a:rPr lang="en-US" sz="2000" b="1" u="sng" dirty="0"/>
              <a:t>100 % carbon pollution free electricity by 2035</a:t>
            </a:r>
            <a:r>
              <a:rPr lang="en-US" sz="2000" dirty="0"/>
              <a:t>”. </a:t>
            </a:r>
          </a:p>
          <a:p>
            <a:pPr marL="342900" indent="-342900" algn="just">
              <a:buFont typeface="Arial" panose="020B0604020202020204" pitchFamily="34" charset="0"/>
              <a:buChar char="•"/>
            </a:pPr>
            <a:r>
              <a:rPr lang="en-US" sz="2000" dirty="0"/>
              <a:t>Such goals are expected to have profound economic and sustainability consequences.</a:t>
            </a:r>
          </a:p>
          <a:p>
            <a:pPr marL="342900" indent="-342900" algn="just">
              <a:buFont typeface="Arial" panose="020B0604020202020204" pitchFamily="34" charset="0"/>
              <a:buChar char="•"/>
            </a:pPr>
            <a:r>
              <a:rPr lang="en-US" sz="2000" dirty="0"/>
              <a:t>Understanding and quantifying these impacts not only at national but also at subnational scales is important for shaping public support and in the steps of policy design and implementation.</a:t>
            </a:r>
          </a:p>
          <a:p>
            <a:pPr marL="342900" indent="-342900" algn="just">
              <a:buFont typeface="Arial" panose="020B0604020202020204" pitchFamily="34" charset="0"/>
              <a:buChar char="•"/>
            </a:pPr>
            <a:r>
              <a:rPr lang="en-US" sz="2000" dirty="0"/>
              <a:t>GCAM-USA was employed for the understanding of the consequences of the recent climate goals of the US at the state level.</a:t>
            </a:r>
          </a:p>
          <a:p>
            <a:pPr marL="0" indent="0">
              <a:spcBef>
                <a:spcPts val="600"/>
              </a:spcBef>
              <a:buNone/>
            </a:pPr>
            <a:endParaRPr lang="en-US" sz="2200" dirty="0"/>
          </a:p>
          <a:p>
            <a:pPr>
              <a:spcBef>
                <a:spcPts val="600"/>
              </a:spcBef>
            </a:pPr>
            <a:endParaRPr lang="en-US" sz="2200" dirty="0"/>
          </a:p>
        </p:txBody>
      </p:sp>
    </p:spTree>
    <p:extLst>
      <p:ext uri="{BB962C8B-B14F-4D97-AF65-F5344CB8AC3E}">
        <p14:creationId xmlns:p14="http://schemas.microsoft.com/office/powerpoint/2010/main" val="2788306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Climate Policy (Net-Zero) Scenarios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177800" y="1052068"/>
            <a:ext cx="11757108" cy="298580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000" dirty="0"/>
              <a:t>Scenario framework: developed by </a:t>
            </a:r>
            <a:r>
              <a:rPr lang="en-US" sz="2000" dirty="0" err="1"/>
              <a:t>Ou</a:t>
            </a:r>
            <a:r>
              <a:rPr lang="en-US" sz="2000" dirty="0"/>
              <a:t> et al. 2023.</a:t>
            </a:r>
          </a:p>
          <a:p>
            <a:pPr marL="342900" indent="-342900" algn="just">
              <a:buFont typeface="Arial" panose="020B0604020202020204" pitchFamily="34" charset="0"/>
              <a:buChar char="•"/>
            </a:pPr>
            <a:r>
              <a:rPr lang="en-US" sz="2000" b="1" u="sng" dirty="0"/>
              <a:t>Four different US net-zero decarbonization</a:t>
            </a:r>
            <a:r>
              <a:rPr lang="en-US" sz="2000" dirty="0"/>
              <a:t> pathways with two national targets: </a:t>
            </a:r>
          </a:p>
          <a:p>
            <a:pPr marL="800100" lvl="1" indent="-342900" algn="just"/>
            <a:r>
              <a:rPr lang="en-US" sz="2000" dirty="0"/>
              <a:t>1) the US Long-Term Strategy, aiming at a 50 % net-GHG emission reduction by 2030 relative to 2005 level and net-zero GHG emissions by 2050, and </a:t>
            </a:r>
          </a:p>
          <a:p>
            <a:pPr marL="800100" lvl="1" indent="-342900" algn="just"/>
            <a:r>
              <a:rPr lang="en-US" sz="2000" dirty="0"/>
              <a:t>2) US power grid achieves clean-grid by 2035.</a:t>
            </a:r>
          </a:p>
          <a:p>
            <a:pPr marL="342900" indent="-342900" algn="just">
              <a:buFont typeface="Arial" panose="020B0604020202020204" pitchFamily="34" charset="0"/>
              <a:buChar char="•"/>
            </a:pPr>
            <a:r>
              <a:rPr lang="en-US" sz="2000" dirty="0"/>
              <a:t>Net-Zero scenarios (table) also account for uncertainties in the availability of key low-carbon technologies, carbon removal technologies, and behavioral changes in decarbonization pathways.</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endParaRPr lang="en-US" sz="2000" dirty="0"/>
          </a:p>
          <a:p>
            <a:pPr marL="0" indent="0">
              <a:spcBef>
                <a:spcPts val="600"/>
              </a:spcBef>
              <a:buNone/>
            </a:pPr>
            <a:endParaRPr lang="en-US" sz="2200" dirty="0"/>
          </a:p>
          <a:p>
            <a:pPr>
              <a:spcBef>
                <a:spcPts val="600"/>
              </a:spcBef>
            </a:pPr>
            <a:endParaRPr lang="en-US" sz="2200" dirty="0"/>
          </a:p>
        </p:txBody>
      </p:sp>
      <p:pic>
        <p:nvPicPr>
          <p:cNvPr id="4" name="Picture 3">
            <a:extLst>
              <a:ext uri="{FF2B5EF4-FFF2-40B4-BE49-F238E27FC236}">
                <a16:creationId xmlns:a16="http://schemas.microsoft.com/office/drawing/2014/main" id="{1F34DAFC-483E-45BF-996A-4A6899DB5B0F}"/>
              </a:ext>
            </a:extLst>
          </p:cNvPr>
          <p:cNvPicPr>
            <a:picLocks noChangeAspect="1"/>
          </p:cNvPicPr>
          <p:nvPr/>
        </p:nvPicPr>
        <p:blipFill>
          <a:blip r:embed="rId3"/>
          <a:stretch>
            <a:fillRect/>
          </a:stretch>
        </p:blipFill>
        <p:spPr>
          <a:xfrm>
            <a:off x="459308" y="3887470"/>
            <a:ext cx="11554892" cy="2468880"/>
          </a:xfrm>
          <a:prstGeom prst="rect">
            <a:avLst/>
          </a:prstGeom>
        </p:spPr>
      </p:pic>
      <p:sp>
        <p:nvSpPr>
          <p:cNvPr id="11" name="Rectangle 10">
            <a:extLst>
              <a:ext uri="{FF2B5EF4-FFF2-40B4-BE49-F238E27FC236}">
                <a16:creationId xmlns:a16="http://schemas.microsoft.com/office/drawing/2014/main" id="{0CBBCBD9-963B-45DE-9FBA-40DFAD94F086}"/>
              </a:ext>
            </a:extLst>
          </p:cNvPr>
          <p:cNvSpPr/>
          <p:nvPr/>
        </p:nvSpPr>
        <p:spPr>
          <a:xfrm>
            <a:off x="349857" y="4294491"/>
            <a:ext cx="970060" cy="18216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43D3F2-AC5A-4CC0-8E9C-1857C0CD55D0}"/>
              </a:ext>
            </a:extLst>
          </p:cNvPr>
          <p:cNvSpPr/>
          <p:nvPr/>
        </p:nvSpPr>
        <p:spPr>
          <a:xfrm>
            <a:off x="349857" y="6280308"/>
            <a:ext cx="11554892" cy="276999"/>
          </a:xfrm>
          <a:prstGeom prst="rect">
            <a:avLst/>
          </a:prstGeom>
        </p:spPr>
        <p:txBody>
          <a:bodyPr wrap="square">
            <a:spAutoFit/>
          </a:bodyPr>
          <a:lstStyle/>
          <a:p>
            <a:pPr algn="just"/>
            <a:r>
              <a:rPr lang="en-US" sz="1200" dirty="0">
                <a:latin typeface="Times New Roman" panose="02020603050405020304" pitchFamily="18" charset="0"/>
              </a:rPr>
              <a:t>Table from </a:t>
            </a:r>
            <a:r>
              <a:rPr lang="en-US" sz="1200" b="1" dirty="0" err="1">
                <a:latin typeface="Times New Roman" panose="02020603050405020304" pitchFamily="18" charset="0"/>
              </a:rPr>
              <a:t>Ou</a:t>
            </a:r>
            <a:r>
              <a:rPr lang="en-US" sz="1200" b="1" dirty="0">
                <a:latin typeface="Times New Roman" panose="02020603050405020304" pitchFamily="18" charset="0"/>
              </a:rPr>
              <a:t> et al. 2023</a:t>
            </a:r>
            <a:r>
              <a:rPr lang="en-US" sz="1200" b="1" dirty="0"/>
              <a:t> </a:t>
            </a:r>
            <a:r>
              <a:rPr lang="en-US" sz="1200" dirty="0"/>
              <a:t>(</a:t>
            </a:r>
            <a:r>
              <a:rPr lang="en-US" sz="1200" dirty="0">
                <a:latin typeface="Times New Roman" panose="02020603050405020304" pitchFamily="18" charset="0"/>
              </a:rPr>
              <a:t>State-by-state energy-water-land-health impacts of the US net-zero emissions goal, Energy and Climate Change, 4).</a:t>
            </a:r>
          </a:p>
        </p:txBody>
      </p:sp>
    </p:spTree>
    <p:extLst>
      <p:ext uri="{BB962C8B-B14F-4D97-AF65-F5344CB8AC3E}">
        <p14:creationId xmlns:p14="http://schemas.microsoft.com/office/powerpoint/2010/main" val="19947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Climate Policy (Net-Zero) Scenarios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106239" y="5808149"/>
            <a:ext cx="10890416" cy="930260"/>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200" baseline="30000" dirty="0"/>
              <a:t>1</a:t>
            </a:r>
            <a:r>
              <a:rPr lang="en-US" sz="1200" dirty="0"/>
              <a:t>All pathways include the implications of COVID-19 on the economy, characterized by short-term energy demand reduction, as well as the latest technological trends as part of the GCAM-USA. Furthermore, all pathways incorporate existing state-level energy and emission policies, including state-specific Renewable Portfolio Standards (RPS) and Clean Energy Standards (CES), Regional Greenhouse Gas Initiative (RGGI), Corporate Average Fuel Economy (CAFE) standards, Zero-Emission Vehicle (ZEV) program, and existing nuclear moratoria. Globally, these net-zero pathways are consistent with a 1.5 ◦C-consistent mitigation pathway.</a:t>
            </a:r>
            <a:endParaRPr lang="en-US" sz="1600" dirty="0"/>
          </a:p>
        </p:txBody>
      </p:sp>
      <p:pic>
        <p:nvPicPr>
          <p:cNvPr id="5" name="Picture 4">
            <a:extLst>
              <a:ext uri="{FF2B5EF4-FFF2-40B4-BE49-F238E27FC236}">
                <a16:creationId xmlns:a16="http://schemas.microsoft.com/office/drawing/2014/main" id="{D39B048D-27DF-4BCF-B217-9CDD454C15FF}"/>
              </a:ext>
            </a:extLst>
          </p:cNvPr>
          <p:cNvPicPr>
            <a:picLocks noChangeAspect="1"/>
          </p:cNvPicPr>
          <p:nvPr/>
        </p:nvPicPr>
        <p:blipFill>
          <a:blip r:embed="rId3"/>
          <a:stretch>
            <a:fillRect/>
          </a:stretch>
        </p:blipFill>
        <p:spPr>
          <a:xfrm>
            <a:off x="2656399" y="1092401"/>
            <a:ext cx="9535601" cy="4114800"/>
          </a:xfrm>
          <a:prstGeom prst="rect">
            <a:avLst/>
          </a:prstGeom>
        </p:spPr>
      </p:pic>
      <p:sp>
        <p:nvSpPr>
          <p:cNvPr id="19" name="TextBox 18">
            <a:extLst>
              <a:ext uri="{FF2B5EF4-FFF2-40B4-BE49-F238E27FC236}">
                <a16:creationId xmlns:a16="http://schemas.microsoft.com/office/drawing/2014/main" id="{FA14C71A-419C-421D-A3CB-1042CC71A5B6}"/>
              </a:ext>
            </a:extLst>
          </p:cNvPr>
          <p:cNvSpPr txBox="1"/>
          <p:nvPr/>
        </p:nvSpPr>
        <p:spPr>
          <a:xfrm>
            <a:off x="9118521" y="1270089"/>
            <a:ext cx="834160" cy="369332"/>
          </a:xfrm>
          <a:prstGeom prst="rect">
            <a:avLst/>
          </a:prstGeom>
          <a:noFill/>
        </p:spPr>
        <p:txBody>
          <a:bodyPr wrap="square">
            <a:spAutoFit/>
          </a:bodyPr>
          <a:lstStyle/>
          <a:p>
            <a:r>
              <a:rPr lang="en-US" sz="1800" b="1" dirty="0"/>
              <a:t>USA</a:t>
            </a:r>
            <a:endParaRPr lang="en-US" dirty="0"/>
          </a:p>
        </p:txBody>
      </p:sp>
      <p:sp>
        <p:nvSpPr>
          <p:cNvPr id="20" name="TextBox 19">
            <a:extLst>
              <a:ext uri="{FF2B5EF4-FFF2-40B4-BE49-F238E27FC236}">
                <a16:creationId xmlns:a16="http://schemas.microsoft.com/office/drawing/2014/main" id="{EDC38BED-5497-4628-8130-1D19CC31A563}"/>
              </a:ext>
            </a:extLst>
          </p:cNvPr>
          <p:cNvSpPr txBox="1"/>
          <p:nvPr/>
        </p:nvSpPr>
        <p:spPr>
          <a:xfrm>
            <a:off x="270345" y="1524421"/>
            <a:ext cx="3760968" cy="3016210"/>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dirty="0"/>
              <a:t>The four net-zero emission pathways</a:t>
            </a:r>
            <a:r>
              <a:rPr lang="en-US" baseline="30000" dirty="0"/>
              <a:t>1</a:t>
            </a:r>
            <a:r>
              <a:rPr lang="en-US" dirty="0"/>
              <a:t> each suggest that achieving the 2050 net-zero pledge entails rapid reductions of GHG emissions from all sectors.</a:t>
            </a:r>
          </a:p>
          <a:p>
            <a:pPr marL="285750" indent="-285750" algn="just">
              <a:spcBef>
                <a:spcPts val="600"/>
              </a:spcBef>
              <a:spcAft>
                <a:spcPts val="600"/>
              </a:spcAft>
              <a:buFont typeface="Arial" panose="020B0604020202020204" pitchFamily="34" charset="0"/>
              <a:buChar char="•"/>
            </a:pPr>
            <a:r>
              <a:rPr lang="en-US" dirty="0"/>
              <a:t>The electricity and transportation sectors are projected to dominate the overall decarbonization.</a:t>
            </a:r>
          </a:p>
        </p:txBody>
      </p:sp>
      <p:sp>
        <p:nvSpPr>
          <p:cNvPr id="22" name="Rectangle 21">
            <a:extLst>
              <a:ext uri="{FF2B5EF4-FFF2-40B4-BE49-F238E27FC236}">
                <a16:creationId xmlns:a16="http://schemas.microsoft.com/office/drawing/2014/main" id="{2ED4539D-3DB9-486B-B397-3A180FD5D912}"/>
              </a:ext>
            </a:extLst>
          </p:cNvPr>
          <p:cNvSpPr/>
          <p:nvPr/>
        </p:nvSpPr>
        <p:spPr>
          <a:xfrm>
            <a:off x="3037398" y="5233047"/>
            <a:ext cx="8976359" cy="430887"/>
          </a:xfrm>
          <a:prstGeom prst="rect">
            <a:avLst/>
          </a:prstGeom>
        </p:spPr>
        <p:txBody>
          <a:bodyPr wrap="square">
            <a:spAutoFit/>
          </a:bodyPr>
          <a:lstStyle/>
          <a:p>
            <a:pPr algn="just"/>
            <a:r>
              <a:rPr lang="en-US" sz="1100" b="1" dirty="0">
                <a:latin typeface="Times New Roman" panose="02020603050405020304" pitchFamily="18" charset="0"/>
              </a:rPr>
              <a:t>Figure Source:</a:t>
            </a:r>
            <a:r>
              <a:rPr lang="en-US" sz="1100" dirty="0"/>
              <a:t> </a:t>
            </a:r>
            <a:r>
              <a:rPr lang="en-US" sz="1100" dirty="0" err="1"/>
              <a:t>Ou</a:t>
            </a:r>
            <a:r>
              <a:rPr lang="en-US" sz="1100" dirty="0"/>
              <a:t> et al. 2023. State-by-state energy-water-land-health impacts of the US net-zero emissions goal, Energy and Climate Change, 4.</a:t>
            </a:r>
          </a:p>
        </p:txBody>
      </p:sp>
    </p:spTree>
    <p:extLst>
      <p:ext uri="{BB962C8B-B14F-4D97-AF65-F5344CB8AC3E}">
        <p14:creationId xmlns:p14="http://schemas.microsoft.com/office/powerpoint/2010/main" val="417005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MD: GHG Emissions (1) </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5881310" y="1330454"/>
            <a:ext cx="5809097" cy="430205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dirty="0"/>
              <a:t>According to the 2024 State of Maryland Priority Climate Action Plan</a:t>
            </a:r>
            <a:r>
              <a:rPr lang="en-US" sz="1800" baseline="30000" dirty="0"/>
              <a:t>1</a:t>
            </a:r>
            <a:r>
              <a:rPr lang="en-US" sz="1800" dirty="0"/>
              <a:t>, more than </a:t>
            </a:r>
            <a:r>
              <a:rPr lang="en-US" sz="1800" b="1" u="sng" dirty="0"/>
              <a:t>3/4 of MD’s current GHG emissions</a:t>
            </a:r>
            <a:r>
              <a:rPr lang="en-US" sz="1800" dirty="0"/>
              <a:t> is comprised of CO</a:t>
            </a:r>
            <a:r>
              <a:rPr lang="en-US" sz="1800" baseline="-25000" dirty="0"/>
              <a:t>2</a:t>
            </a:r>
            <a:r>
              <a:rPr lang="en-US" sz="1800" dirty="0"/>
              <a:t> from energy and industry sectors.</a:t>
            </a:r>
          </a:p>
          <a:p>
            <a:pPr algn="just">
              <a:spcBef>
                <a:spcPts val="0"/>
              </a:spcBef>
              <a:spcAft>
                <a:spcPts val="600"/>
              </a:spcAft>
            </a:pPr>
            <a:r>
              <a:rPr lang="en-US" sz="1800" dirty="0"/>
              <a:t>Thus, fossil CO</a:t>
            </a:r>
            <a:r>
              <a:rPr lang="en-US" sz="1800" baseline="-25000" dirty="0"/>
              <a:t>2</a:t>
            </a:r>
            <a:r>
              <a:rPr lang="en-US" sz="1800" dirty="0"/>
              <a:t> emissions are a central point of interest in climate policies to mitigate GHG emissions in MD.</a:t>
            </a:r>
          </a:p>
          <a:p>
            <a:pPr algn="just">
              <a:spcBef>
                <a:spcPts val="0"/>
              </a:spcBef>
              <a:spcAft>
                <a:spcPts val="600"/>
              </a:spcAft>
            </a:pPr>
            <a:r>
              <a:rPr lang="en-US" sz="1800" dirty="0"/>
              <a:t>For MD, the Net-Zero scenarios imply large reductions in fossil CO</a:t>
            </a:r>
            <a:r>
              <a:rPr lang="en-US" sz="1800" baseline="-25000" dirty="0"/>
              <a:t>2</a:t>
            </a:r>
            <a:r>
              <a:rPr lang="en-US" sz="1800" dirty="0"/>
              <a:t> emissions in comparison with the Reference (i.e., ‘No-Policy’) scenario.</a:t>
            </a:r>
          </a:p>
          <a:p>
            <a:pPr algn="just">
              <a:spcBef>
                <a:spcPts val="0"/>
              </a:spcBef>
              <a:spcAft>
                <a:spcPts val="600"/>
              </a:spcAft>
            </a:pPr>
            <a:r>
              <a:rPr lang="en-US" sz="1800" dirty="0"/>
              <a:t>Achieving such emissions reduction levels will require profound transformations across sectors, and will lead to far-reaching economic and sustainability consequences.</a:t>
            </a:r>
          </a:p>
          <a:p>
            <a:pPr algn="just">
              <a:spcBef>
                <a:spcPts val="0"/>
              </a:spcBef>
              <a:spcAft>
                <a:spcPts val="600"/>
              </a:spcAft>
            </a:pPr>
            <a:endParaRPr lang="en-US" sz="1800" dirty="0"/>
          </a:p>
          <a:p>
            <a:pPr algn="just">
              <a:spcBef>
                <a:spcPts val="0"/>
              </a:spcBef>
              <a:spcAft>
                <a:spcPts val="600"/>
              </a:spcAft>
            </a:pPr>
            <a:endParaRPr lang="en-US" sz="1800" dirty="0"/>
          </a:p>
        </p:txBody>
      </p:sp>
      <p:pic>
        <p:nvPicPr>
          <p:cNvPr id="23" name="Picture 22">
            <a:extLst>
              <a:ext uri="{FF2B5EF4-FFF2-40B4-BE49-F238E27FC236}">
                <a16:creationId xmlns:a16="http://schemas.microsoft.com/office/drawing/2014/main" id="{599B1BC8-D85D-4864-BC44-088AFECA1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51" y="1554480"/>
            <a:ext cx="5623559" cy="3749040"/>
          </a:xfrm>
          <a:prstGeom prst="rect">
            <a:avLst/>
          </a:prstGeom>
        </p:spPr>
      </p:pic>
      <p:sp>
        <p:nvSpPr>
          <p:cNvPr id="25" name="Rectangle 24">
            <a:extLst>
              <a:ext uri="{FF2B5EF4-FFF2-40B4-BE49-F238E27FC236}">
                <a16:creationId xmlns:a16="http://schemas.microsoft.com/office/drawing/2014/main" id="{DC534852-D253-4FE8-970A-04FF92BE694A}"/>
              </a:ext>
            </a:extLst>
          </p:cNvPr>
          <p:cNvSpPr/>
          <p:nvPr/>
        </p:nvSpPr>
        <p:spPr>
          <a:xfrm>
            <a:off x="257751" y="6111849"/>
            <a:ext cx="10778660" cy="430887"/>
          </a:xfrm>
          <a:prstGeom prst="rect">
            <a:avLst/>
          </a:prstGeom>
        </p:spPr>
        <p:txBody>
          <a:bodyPr wrap="square">
            <a:spAutoFit/>
          </a:bodyPr>
          <a:lstStyle/>
          <a:p>
            <a:pPr algn="just"/>
            <a:r>
              <a:rPr lang="en-US" sz="1100" b="1" baseline="30000" dirty="0">
                <a:latin typeface="Times New Roman" panose="02020603050405020304" pitchFamily="18" charset="0"/>
              </a:rPr>
              <a:t>1</a:t>
            </a:r>
            <a:r>
              <a:rPr lang="en-US" sz="1100" b="1" dirty="0">
                <a:latin typeface="Times New Roman" panose="02020603050405020304" pitchFamily="18" charset="0"/>
              </a:rPr>
              <a:t>2024 State of Maryland Priority Climate Action Plan</a:t>
            </a:r>
          </a:p>
          <a:p>
            <a:pPr algn="just"/>
            <a:r>
              <a:rPr lang="en-US" sz="1100" dirty="0">
                <a:latin typeface="Times New Roman" panose="02020603050405020304" pitchFamily="18" charset="0"/>
              </a:rPr>
              <a:t>Available at:</a:t>
            </a:r>
            <a:r>
              <a:rPr lang="en-US" sz="1100" dirty="0"/>
              <a:t> https://www.epa.gov/system/files/documents/2024-03/mde-state-of-maryland-cprg-priority-climate-action-plan.pdf.</a:t>
            </a:r>
          </a:p>
        </p:txBody>
      </p:sp>
      <p:sp>
        <p:nvSpPr>
          <p:cNvPr id="26" name="TextBox 25">
            <a:extLst>
              <a:ext uri="{FF2B5EF4-FFF2-40B4-BE49-F238E27FC236}">
                <a16:creationId xmlns:a16="http://schemas.microsoft.com/office/drawing/2014/main" id="{9396CD72-E094-4C71-AFD6-54ACBBECBAB1}"/>
              </a:ext>
            </a:extLst>
          </p:cNvPr>
          <p:cNvSpPr txBox="1"/>
          <p:nvPr/>
        </p:nvSpPr>
        <p:spPr>
          <a:xfrm>
            <a:off x="909535" y="4490491"/>
            <a:ext cx="721580" cy="369332"/>
          </a:xfrm>
          <a:prstGeom prst="rect">
            <a:avLst/>
          </a:prstGeom>
          <a:noFill/>
        </p:spPr>
        <p:txBody>
          <a:bodyPr wrap="square">
            <a:spAutoFit/>
          </a:bodyPr>
          <a:lstStyle/>
          <a:p>
            <a:r>
              <a:rPr lang="en-US" sz="1800" b="1" dirty="0"/>
              <a:t>MD</a:t>
            </a:r>
            <a:endParaRPr lang="en-US" dirty="0"/>
          </a:p>
        </p:txBody>
      </p:sp>
    </p:spTree>
    <p:extLst>
      <p:ext uri="{BB962C8B-B14F-4D97-AF65-F5344CB8AC3E}">
        <p14:creationId xmlns:p14="http://schemas.microsoft.com/office/powerpoint/2010/main" val="279752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MD: GHG Emissions (2) </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294199" y="4623192"/>
            <a:ext cx="11561196" cy="199491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dirty="0"/>
              <a:t>Presently, the electricity and transportation sectors are the major emitter sectors in MD.</a:t>
            </a:r>
          </a:p>
          <a:p>
            <a:pPr algn="just">
              <a:spcBef>
                <a:spcPts val="0"/>
              </a:spcBef>
              <a:spcAft>
                <a:spcPts val="600"/>
              </a:spcAft>
            </a:pPr>
            <a:r>
              <a:rPr lang="en-US" sz="1800" dirty="0"/>
              <a:t>Under the Reference scenario, fossil CO</a:t>
            </a:r>
            <a:r>
              <a:rPr lang="en-US" sz="1800" baseline="-25000" dirty="0"/>
              <a:t>2</a:t>
            </a:r>
            <a:r>
              <a:rPr lang="en-US" sz="1800" dirty="0"/>
              <a:t> emissions in MD is projected to decline by 2050 mostly due to reductions in the transportation sector.</a:t>
            </a:r>
          </a:p>
          <a:p>
            <a:pPr algn="just">
              <a:spcBef>
                <a:spcPts val="0"/>
              </a:spcBef>
              <a:spcAft>
                <a:spcPts val="600"/>
              </a:spcAft>
            </a:pPr>
            <a:r>
              <a:rPr lang="en-US" sz="1800" dirty="0"/>
              <a:t>The transportation sector is projected to face increasing development and adoption of electric vehicles, batteries and hydrogen fuel cells.</a:t>
            </a:r>
          </a:p>
          <a:p>
            <a:pPr algn="just">
              <a:spcBef>
                <a:spcPts val="0"/>
              </a:spcBef>
              <a:spcAft>
                <a:spcPts val="600"/>
              </a:spcAft>
            </a:pPr>
            <a:r>
              <a:rPr lang="en-US" sz="1800" dirty="0"/>
              <a:t>On the opposite trend, emissions from the electricity sector steadily grows.</a:t>
            </a:r>
          </a:p>
        </p:txBody>
      </p:sp>
      <p:pic>
        <p:nvPicPr>
          <p:cNvPr id="23" name="Picture 22">
            <a:extLst>
              <a:ext uri="{FF2B5EF4-FFF2-40B4-BE49-F238E27FC236}">
                <a16:creationId xmlns:a16="http://schemas.microsoft.com/office/drawing/2014/main" id="{599B1BC8-D85D-4864-BC44-088AFECA1C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490" y="993528"/>
            <a:ext cx="4603404" cy="3657600"/>
          </a:xfrm>
          <a:prstGeom prst="rect">
            <a:avLst/>
          </a:prstGeom>
        </p:spPr>
      </p:pic>
      <p:pic>
        <p:nvPicPr>
          <p:cNvPr id="4" name="Picture 3">
            <a:extLst>
              <a:ext uri="{FF2B5EF4-FFF2-40B4-BE49-F238E27FC236}">
                <a16:creationId xmlns:a16="http://schemas.microsoft.com/office/drawing/2014/main" id="{798C9F6B-3533-4343-B368-042E66B79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989845"/>
            <a:ext cx="4862021" cy="3657600"/>
          </a:xfrm>
          <a:prstGeom prst="rect">
            <a:avLst/>
          </a:prstGeom>
        </p:spPr>
      </p:pic>
    </p:spTree>
    <p:extLst>
      <p:ext uri="{BB962C8B-B14F-4D97-AF65-F5344CB8AC3E}">
        <p14:creationId xmlns:p14="http://schemas.microsoft.com/office/powerpoint/2010/main" val="1449472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MD: GHG Emissions (3) </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79512" y="3872288"/>
            <a:ext cx="4507034" cy="274582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dirty="0"/>
              <a:t>The Net-Zero pathways are associated with major reductions in fossil CO</a:t>
            </a:r>
            <a:r>
              <a:rPr lang="en-US" sz="1600" baseline="-25000" dirty="0"/>
              <a:t>2</a:t>
            </a:r>
            <a:r>
              <a:rPr lang="en-US" sz="1600" dirty="0"/>
              <a:t> emissions across the MD sectors by 2050. </a:t>
            </a:r>
          </a:p>
          <a:p>
            <a:pPr algn="just">
              <a:spcBef>
                <a:spcPts val="0"/>
              </a:spcBef>
              <a:spcAft>
                <a:spcPts val="600"/>
              </a:spcAft>
            </a:pPr>
            <a:r>
              <a:rPr lang="en-US" sz="1600" dirty="0"/>
              <a:t>These scenarios highlight the need of profound reductions in the power and transportation sectors.</a:t>
            </a:r>
          </a:p>
          <a:p>
            <a:pPr algn="just">
              <a:spcBef>
                <a:spcPts val="0"/>
              </a:spcBef>
              <a:spcAft>
                <a:spcPts val="600"/>
              </a:spcAft>
            </a:pPr>
            <a:r>
              <a:rPr lang="en-US" sz="1600" dirty="0"/>
              <a:t>The adoption of carbon dioxide removal (CDR) options, such as direct air capture (DAC) technologies, may be needed to compensate for emissions that are hard to abate.</a:t>
            </a:r>
          </a:p>
          <a:p>
            <a:pPr algn="just">
              <a:spcBef>
                <a:spcPts val="0"/>
              </a:spcBef>
              <a:spcAft>
                <a:spcPts val="600"/>
              </a:spcAft>
            </a:pPr>
            <a:endParaRPr lang="en-US" sz="1600" dirty="0"/>
          </a:p>
        </p:txBody>
      </p:sp>
      <p:pic>
        <p:nvPicPr>
          <p:cNvPr id="4" name="Picture 3">
            <a:extLst>
              <a:ext uri="{FF2B5EF4-FFF2-40B4-BE49-F238E27FC236}">
                <a16:creationId xmlns:a16="http://schemas.microsoft.com/office/drawing/2014/main" id="{5E91B57A-3F94-4C6C-80DB-15B9084B08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1018" y="1035298"/>
            <a:ext cx="3567638" cy="2834640"/>
          </a:xfrm>
          <a:prstGeom prst="rect">
            <a:avLst/>
          </a:prstGeom>
        </p:spPr>
      </p:pic>
      <p:pic>
        <p:nvPicPr>
          <p:cNvPr id="7" name="Picture 6">
            <a:extLst>
              <a:ext uri="{FF2B5EF4-FFF2-40B4-BE49-F238E27FC236}">
                <a16:creationId xmlns:a16="http://schemas.microsoft.com/office/drawing/2014/main" id="{88586577-2EFA-4725-AE3E-5C0E92BC10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6546" y="1035298"/>
            <a:ext cx="3567638" cy="2834640"/>
          </a:xfrm>
          <a:prstGeom prst="rect">
            <a:avLst/>
          </a:prstGeom>
        </p:spPr>
      </p:pic>
      <p:pic>
        <p:nvPicPr>
          <p:cNvPr id="13" name="Picture 12">
            <a:extLst>
              <a:ext uri="{FF2B5EF4-FFF2-40B4-BE49-F238E27FC236}">
                <a16:creationId xmlns:a16="http://schemas.microsoft.com/office/drawing/2014/main" id="{E599BF55-001D-4812-AF04-9D67FF593D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49729" y="3818397"/>
            <a:ext cx="3567638" cy="2834640"/>
          </a:xfrm>
          <a:prstGeom prst="rect">
            <a:avLst/>
          </a:prstGeom>
        </p:spPr>
      </p:pic>
      <p:pic>
        <p:nvPicPr>
          <p:cNvPr id="15" name="Picture 14">
            <a:extLst>
              <a:ext uri="{FF2B5EF4-FFF2-40B4-BE49-F238E27FC236}">
                <a16:creationId xmlns:a16="http://schemas.microsoft.com/office/drawing/2014/main" id="{25D721ED-6978-4E5B-8963-1899043781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49729" y="1035298"/>
            <a:ext cx="3567638" cy="2834640"/>
          </a:xfrm>
          <a:prstGeom prst="rect">
            <a:avLst/>
          </a:prstGeom>
        </p:spPr>
      </p:pic>
      <p:pic>
        <p:nvPicPr>
          <p:cNvPr id="21" name="Picture 20">
            <a:extLst>
              <a:ext uri="{FF2B5EF4-FFF2-40B4-BE49-F238E27FC236}">
                <a16:creationId xmlns:a16="http://schemas.microsoft.com/office/drawing/2014/main" id="{63C734E1-9AFC-46DA-9227-7FC16F63925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6546" y="3869938"/>
            <a:ext cx="3567638" cy="2834640"/>
          </a:xfrm>
          <a:prstGeom prst="rect">
            <a:avLst/>
          </a:prstGeom>
        </p:spPr>
      </p:pic>
    </p:spTree>
    <p:extLst>
      <p:ext uri="{BB962C8B-B14F-4D97-AF65-F5344CB8AC3E}">
        <p14:creationId xmlns:p14="http://schemas.microsoft.com/office/powerpoint/2010/main" val="11867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MD: Energy Sector (1)</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79513" y="3888190"/>
            <a:ext cx="4557118" cy="274582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500" dirty="0"/>
              <a:t>To contribute toward the US climate goals, a profound transformation of the MD’s </a:t>
            </a:r>
            <a:r>
              <a:rPr lang="en-US" sz="1500" b="1" dirty="0"/>
              <a:t>electric power sector</a:t>
            </a:r>
            <a:r>
              <a:rPr lang="en-US" sz="1500" dirty="0"/>
              <a:t> is needed to meet the growing needs of electrification across sectors.</a:t>
            </a:r>
          </a:p>
          <a:p>
            <a:pPr algn="just">
              <a:spcBef>
                <a:spcPts val="0"/>
              </a:spcBef>
              <a:spcAft>
                <a:spcPts val="600"/>
              </a:spcAft>
            </a:pPr>
            <a:r>
              <a:rPr lang="en-US" sz="1500" dirty="0"/>
              <a:t>Extensive adoption of low-carbon technologies, and possibly of carbon removal technologies, such as carbon capture and storage (CCS) are needed.</a:t>
            </a:r>
          </a:p>
          <a:p>
            <a:pPr algn="just">
              <a:spcBef>
                <a:spcPts val="0"/>
              </a:spcBef>
              <a:spcAft>
                <a:spcPts val="600"/>
              </a:spcAft>
            </a:pPr>
            <a:r>
              <a:rPr lang="en-US" sz="1500" dirty="0"/>
              <a:t>This implies significant capital turnover  with large capital investments in a clean grid and the possibility of stranded assets in the power sector. </a:t>
            </a:r>
          </a:p>
        </p:txBody>
      </p:sp>
      <p:pic>
        <p:nvPicPr>
          <p:cNvPr id="4" name="Picture 3">
            <a:extLst>
              <a:ext uri="{FF2B5EF4-FFF2-40B4-BE49-F238E27FC236}">
                <a16:creationId xmlns:a16="http://schemas.microsoft.com/office/drawing/2014/main" id="{5E91B57A-3F94-4C6C-80DB-15B9084B0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62" y="1035298"/>
            <a:ext cx="3610586" cy="2834640"/>
          </a:xfrm>
          <a:prstGeom prst="rect">
            <a:avLst/>
          </a:prstGeom>
        </p:spPr>
      </p:pic>
      <p:pic>
        <p:nvPicPr>
          <p:cNvPr id="7" name="Picture 6">
            <a:extLst>
              <a:ext uri="{FF2B5EF4-FFF2-40B4-BE49-F238E27FC236}">
                <a16:creationId xmlns:a16="http://schemas.microsoft.com/office/drawing/2014/main" id="{88586577-2EFA-4725-AE3E-5C0E92BC1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631" y="1035298"/>
            <a:ext cx="3610586" cy="2834640"/>
          </a:xfrm>
          <a:prstGeom prst="rect">
            <a:avLst/>
          </a:prstGeom>
        </p:spPr>
      </p:pic>
      <p:pic>
        <p:nvPicPr>
          <p:cNvPr id="13" name="Picture 12">
            <a:extLst>
              <a:ext uri="{FF2B5EF4-FFF2-40B4-BE49-F238E27FC236}">
                <a16:creationId xmlns:a16="http://schemas.microsoft.com/office/drawing/2014/main" id="{E599BF55-001D-4812-AF04-9D67FF593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9814" y="3818397"/>
            <a:ext cx="3610586" cy="2834640"/>
          </a:xfrm>
          <a:prstGeom prst="rect">
            <a:avLst/>
          </a:prstGeom>
        </p:spPr>
      </p:pic>
      <p:pic>
        <p:nvPicPr>
          <p:cNvPr id="15" name="Picture 14">
            <a:extLst>
              <a:ext uri="{FF2B5EF4-FFF2-40B4-BE49-F238E27FC236}">
                <a16:creationId xmlns:a16="http://schemas.microsoft.com/office/drawing/2014/main" id="{25D721ED-6978-4E5B-8963-1899043781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14" y="1035298"/>
            <a:ext cx="3610586" cy="2834640"/>
          </a:xfrm>
          <a:prstGeom prst="rect">
            <a:avLst/>
          </a:prstGeom>
        </p:spPr>
      </p:pic>
      <p:pic>
        <p:nvPicPr>
          <p:cNvPr id="21" name="Picture 20">
            <a:extLst>
              <a:ext uri="{FF2B5EF4-FFF2-40B4-BE49-F238E27FC236}">
                <a16:creationId xmlns:a16="http://schemas.microsoft.com/office/drawing/2014/main" id="{63C734E1-9AFC-46DA-9227-7FC16F639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6631" y="3869938"/>
            <a:ext cx="3610586" cy="2834640"/>
          </a:xfrm>
          <a:prstGeom prst="rect">
            <a:avLst/>
          </a:prstGeom>
        </p:spPr>
      </p:pic>
    </p:spTree>
    <p:extLst>
      <p:ext uri="{BB962C8B-B14F-4D97-AF65-F5344CB8AC3E}">
        <p14:creationId xmlns:p14="http://schemas.microsoft.com/office/powerpoint/2010/main" val="1135386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Energy Sector (2)</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353159" y="3927945"/>
            <a:ext cx="3924643" cy="274582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dirty="0"/>
              <a:t>Under the Net-Zero pathways, the transportation sector is projected to:</a:t>
            </a:r>
          </a:p>
          <a:p>
            <a:pPr lvl="1" algn="just">
              <a:spcBef>
                <a:spcPts val="0"/>
              </a:spcBef>
              <a:spcAft>
                <a:spcPts val="600"/>
              </a:spcAft>
            </a:pPr>
            <a:r>
              <a:rPr lang="en-US" sz="1600" dirty="0"/>
              <a:t>drastically  reduce the consumption of oil liquids.</a:t>
            </a:r>
          </a:p>
          <a:p>
            <a:pPr lvl="1" algn="just">
              <a:spcBef>
                <a:spcPts val="0"/>
              </a:spcBef>
              <a:spcAft>
                <a:spcPts val="600"/>
              </a:spcAft>
            </a:pPr>
            <a:r>
              <a:rPr lang="en-US" sz="1600" dirty="0"/>
              <a:t>rely considerably more on electric vehicles, batteries and hydrogen fuel cells over the coming decades.</a:t>
            </a:r>
          </a:p>
        </p:txBody>
      </p:sp>
      <p:pic>
        <p:nvPicPr>
          <p:cNvPr id="4" name="Picture 3">
            <a:extLst>
              <a:ext uri="{FF2B5EF4-FFF2-40B4-BE49-F238E27FC236}">
                <a16:creationId xmlns:a16="http://schemas.microsoft.com/office/drawing/2014/main" id="{5E91B57A-3F94-4C6C-80DB-15B9084B08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479" y="1200445"/>
            <a:ext cx="3610586" cy="2716170"/>
          </a:xfrm>
          <a:prstGeom prst="rect">
            <a:avLst/>
          </a:prstGeom>
        </p:spPr>
      </p:pic>
      <p:pic>
        <p:nvPicPr>
          <p:cNvPr id="7" name="Picture 6">
            <a:extLst>
              <a:ext uri="{FF2B5EF4-FFF2-40B4-BE49-F238E27FC236}">
                <a16:creationId xmlns:a16="http://schemas.microsoft.com/office/drawing/2014/main" id="{88586577-2EFA-4725-AE3E-5C0E92BC10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5072" y="1134288"/>
            <a:ext cx="3610586" cy="2716170"/>
          </a:xfrm>
          <a:prstGeom prst="rect">
            <a:avLst/>
          </a:prstGeom>
        </p:spPr>
      </p:pic>
      <p:pic>
        <p:nvPicPr>
          <p:cNvPr id="13" name="Picture 12">
            <a:extLst>
              <a:ext uri="{FF2B5EF4-FFF2-40B4-BE49-F238E27FC236}">
                <a16:creationId xmlns:a16="http://schemas.microsoft.com/office/drawing/2014/main" id="{E599BF55-001D-4812-AF04-9D67FF593D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28255" y="3917387"/>
            <a:ext cx="3610586" cy="2716170"/>
          </a:xfrm>
          <a:prstGeom prst="rect">
            <a:avLst/>
          </a:prstGeom>
        </p:spPr>
      </p:pic>
      <p:pic>
        <p:nvPicPr>
          <p:cNvPr id="15" name="Picture 14">
            <a:extLst>
              <a:ext uri="{FF2B5EF4-FFF2-40B4-BE49-F238E27FC236}">
                <a16:creationId xmlns:a16="http://schemas.microsoft.com/office/drawing/2014/main" id="{25D721ED-6978-4E5B-8963-1899043781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28255" y="1134288"/>
            <a:ext cx="3610586" cy="2716170"/>
          </a:xfrm>
          <a:prstGeom prst="rect">
            <a:avLst/>
          </a:prstGeom>
        </p:spPr>
      </p:pic>
      <p:pic>
        <p:nvPicPr>
          <p:cNvPr id="21" name="Picture 20">
            <a:extLst>
              <a:ext uri="{FF2B5EF4-FFF2-40B4-BE49-F238E27FC236}">
                <a16:creationId xmlns:a16="http://schemas.microsoft.com/office/drawing/2014/main" id="{63C734E1-9AFC-46DA-9227-7FC16F63925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5072" y="3968928"/>
            <a:ext cx="3610586" cy="2716170"/>
          </a:xfrm>
          <a:prstGeom prst="rect">
            <a:avLst/>
          </a:prstGeom>
        </p:spPr>
      </p:pic>
    </p:spTree>
    <p:extLst>
      <p:ext uri="{BB962C8B-B14F-4D97-AF65-F5344CB8AC3E}">
        <p14:creationId xmlns:p14="http://schemas.microsoft.com/office/powerpoint/2010/main" val="3094692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6"/>
            <a:ext cx="10228574" cy="484748"/>
          </a:xfrm>
        </p:spPr>
        <p:txBody>
          <a:bodyPr/>
          <a:lstStyle/>
          <a:p>
            <a:pPr algn="ctr"/>
            <a:r>
              <a:rPr lang="en-US" sz="3500" dirty="0">
                <a:solidFill>
                  <a:schemeClr val="tx1"/>
                </a:solidFill>
              </a:rPr>
              <a:t>Implications of Net-Zero Pathways for Health</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333954" y="1280160"/>
            <a:ext cx="4059254" cy="531951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dirty="0"/>
              <a:t>Emissions sources such as factories, motor vehicles, and electric utilities contribute to total concentrations of PM2.5 by emitting PM2.5 and its precursors, including nitrogen oxides (NO</a:t>
            </a:r>
            <a:r>
              <a:rPr lang="en-US" sz="1600" baseline="-25000" dirty="0"/>
              <a:t>x</a:t>
            </a:r>
            <a:r>
              <a:rPr lang="en-US" sz="1600" dirty="0"/>
              <a:t>), sulfur dioxide (SO</a:t>
            </a:r>
            <a:r>
              <a:rPr lang="en-US" sz="1600" baseline="-25000" dirty="0"/>
              <a:t>2</a:t>
            </a:r>
            <a:r>
              <a:rPr lang="en-US" sz="1600" dirty="0"/>
              <a:t>), and ammonia (NH</a:t>
            </a:r>
            <a:r>
              <a:rPr lang="en-US" sz="1600" baseline="-25000" dirty="0"/>
              <a:t>3</a:t>
            </a:r>
            <a:r>
              <a:rPr lang="en-US" sz="1600" dirty="0"/>
              <a:t>).</a:t>
            </a:r>
          </a:p>
          <a:p>
            <a:pPr algn="just">
              <a:spcBef>
                <a:spcPts val="0"/>
              </a:spcBef>
              <a:spcAft>
                <a:spcPts val="600"/>
              </a:spcAft>
            </a:pPr>
            <a:r>
              <a:rPr lang="en-US" sz="1600" dirty="0"/>
              <a:t>Decarbonization toward net-zero emissions could lead to reduced mortality costs related to air pollutants.</a:t>
            </a:r>
          </a:p>
          <a:p>
            <a:pPr algn="just">
              <a:spcBef>
                <a:spcPts val="0"/>
              </a:spcBef>
              <a:spcAft>
                <a:spcPts val="600"/>
              </a:spcAft>
            </a:pPr>
            <a:r>
              <a:rPr lang="en-US" sz="1600" dirty="0"/>
              <a:t>The co-benefits for human health are due to </a:t>
            </a:r>
            <a:r>
              <a:rPr lang="en-US" sz="1600" b="1" dirty="0"/>
              <a:t>decreasing fossil fuel use </a:t>
            </a:r>
            <a:r>
              <a:rPr lang="en-US" sz="1600" dirty="0"/>
              <a:t>and </a:t>
            </a:r>
            <a:r>
              <a:rPr lang="en-US" sz="1600" b="1" dirty="0"/>
              <a:t>increased electrification </a:t>
            </a:r>
            <a:r>
              <a:rPr lang="en-US" sz="1600" dirty="0"/>
              <a:t>in all energy sectors.</a:t>
            </a:r>
          </a:p>
          <a:p>
            <a:pPr algn="just">
              <a:spcBef>
                <a:spcPts val="0"/>
              </a:spcBef>
              <a:spcAft>
                <a:spcPts val="600"/>
              </a:spcAft>
            </a:pPr>
            <a:r>
              <a:rPr lang="en-US" sz="1600" dirty="0"/>
              <a:t>All Net-Zero pathways are associated with large reductions in major air pollutants.</a:t>
            </a:r>
          </a:p>
        </p:txBody>
      </p:sp>
      <p:pic>
        <p:nvPicPr>
          <p:cNvPr id="7" name="Picture 6">
            <a:extLst>
              <a:ext uri="{FF2B5EF4-FFF2-40B4-BE49-F238E27FC236}">
                <a16:creationId xmlns:a16="http://schemas.microsoft.com/office/drawing/2014/main" id="{88586577-2EFA-4725-AE3E-5C0E92BC10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57125" y="1132736"/>
            <a:ext cx="3610586" cy="2353519"/>
          </a:xfrm>
          <a:prstGeom prst="rect">
            <a:avLst/>
          </a:prstGeom>
        </p:spPr>
      </p:pic>
      <p:pic>
        <p:nvPicPr>
          <p:cNvPr id="13" name="Picture 12">
            <a:extLst>
              <a:ext uri="{FF2B5EF4-FFF2-40B4-BE49-F238E27FC236}">
                <a16:creationId xmlns:a16="http://schemas.microsoft.com/office/drawing/2014/main" id="{E599BF55-001D-4812-AF04-9D67FF593D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31628" y="3876537"/>
            <a:ext cx="3610586" cy="2432115"/>
          </a:xfrm>
          <a:prstGeom prst="rect">
            <a:avLst/>
          </a:prstGeom>
        </p:spPr>
      </p:pic>
      <p:pic>
        <p:nvPicPr>
          <p:cNvPr id="15" name="Picture 14">
            <a:extLst>
              <a:ext uri="{FF2B5EF4-FFF2-40B4-BE49-F238E27FC236}">
                <a16:creationId xmlns:a16="http://schemas.microsoft.com/office/drawing/2014/main" id="{25D721ED-6978-4E5B-8963-1899043781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31628" y="1093438"/>
            <a:ext cx="3610586" cy="2432115"/>
          </a:xfrm>
          <a:prstGeom prst="rect">
            <a:avLst/>
          </a:prstGeom>
        </p:spPr>
      </p:pic>
      <p:pic>
        <p:nvPicPr>
          <p:cNvPr id="21" name="Picture 20">
            <a:extLst>
              <a:ext uri="{FF2B5EF4-FFF2-40B4-BE49-F238E27FC236}">
                <a16:creationId xmlns:a16="http://schemas.microsoft.com/office/drawing/2014/main" id="{63C734E1-9AFC-46DA-9227-7FC16F6392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57125" y="3950032"/>
            <a:ext cx="3610586" cy="2388207"/>
          </a:xfrm>
          <a:prstGeom prst="rect">
            <a:avLst/>
          </a:prstGeom>
        </p:spPr>
      </p:pic>
    </p:spTree>
    <p:extLst>
      <p:ext uri="{BB962C8B-B14F-4D97-AF65-F5344CB8AC3E}">
        <p14:creationId xmlns:p14="http://schemas.microsoft.com/office/powerpoint/2010/main" val="24318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15951"/>
            <a:ext cx="10228574" cy="969496"/>
          </a:xfrm>
        </p:spPr>
        <p:txBody>
          <a:bodyPr/>
          <a:lstStyle/>
          <a:p>
            <a:pPr algn="ctr"/>
            <a:r>
              <a:rPr lang="en-US" sz="3500" dirty="0">
                <a:solidFill>
                  <a:schemeClr val="tx1"/>
                </a:solidFill>
              </a:rPr>
              <a:t>Society's "Nexus" interconnected goals and challenges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grpSp>
        <p:nvGrpSpPr>
          <p:cNvPr id="7" name="Google Shape;55;p3">
            <a:extLst>
              <a:ext uri="{FF2B5EF4-FFF2-40B4-BE49-F238E27FC236}">
                <a16:creationId xmlns:a16="http://schemas.microsoft.com/office/drawing/2014/main" id="{82336FED-5109-4ADE-933A-028BE010087F}"/>
              </a:ext>
            </a:extLst>
          </p:cNvPr>
          <p:cNvGrpSpPr/>
          <p:nvPr/>
        </p:nvGrpSpPr>
        <p:grpSpPr>
          <a:xfrm>
            <a:off x="687722" y="1339028"/>
            <a:ext cx="10816610" cy="978913"/>
            <a:chOff x="1133559" y="1661027"/>
            <a:chExt cx="10601241" cy="978913"/>
          </a:xfrm>
        </p:grpSpPr>
        <p:sp>
          <p:nvSpPr>
            <p:cNvPr id="8" name="Google Shape;56;p3">
              <a:extLst>
                <a:ext uri="{FF2B5EF4-FFF2-40B4-BE49-F238E27FC236}">
                  <a16:creationId xmlns:a16="http://schemas.microsoft.com/office/drawing/2014/main" id="{C32586C5-0A62-4FFC-99F2-D50715784A05}"/>
                </a:ext>
              </a:extLst>
            </p:cNvPr>
            <p:cNvSpPr/>
            <p:nvPr/>
          </p:nvSpPr>
          <p:spPr>
            <a:xfrm>
              <a:off x="1155783" y="1671399"/>
              <a:ext cx="10579017" cy="968541"/>
            </a:xfrm>
            <a:prstGeom prst="homePlate">
              <a:avLst>
                <a:gd name="adj" fmla="val 36676"/>
              </a:avLst>
            </a:prstGeom>
            <a:solidFill>
              <a:schemeClr val="lt1"/>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10" name="Google Shape;57;p3">
              <a:extLst>
                <a:ext uri="{FF2B5EF4-FFF2-40B4-BE49-F238E27FC236}">
                  <a16:creationId xmlns:a16="http://schemas.microsoft.com/office/drawing/2014/main" id="{128FB50B-BCFB-4120-9306-385FBF78C10B}"/>
                </a:ext>
              </a:extLst>
            </p:cNvPr>
            <p:cNvSpPr/>
            <p:nvPr/>
          </p:nvSpPr>
          <p:spPr>
            <a:xfrm>
              <a:off x="2914734" y="1838827"/>
              <a:ext cx="8327440" cy="623248"/>
            </a:xfrm>
            <a:prstGeom prst="rect">
              <a:avLst/>
            </a:prstGeom>
            <a:noFill/>
            <a:ln>
              <a:noFill/>
            </a:ln>
          </p:spPr>
          <p:txBody>
            <a:bodyPr spcFirstLastPara="1" wrap="square" lIns="0" tIns="0" rIns="0" bIns="0" anchor="t" anchorCtr="0">
              <a:spAutoFit/>
            </a:bodyPr>
            <a:lstStyle/>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Increased food production is required to feed a world of 8 billion by 2030, 9 billion by 2050</a:t>
              </a:r>
              <a:endParaRPr dirty="0"/>
            </a:p>
            <a:p>
              <a:pPr marL="193675" marR="0" lvl="1" indent="-73025" algn="l" rtl="0">
                <a:lnSpc>
                  <a:spcPct val="90000"/>
                </a:lnSpc>
                <a:spcBef>
                  <a:spcPts val="0"/>
                </a:spcBef>
                <a:spcAft>
                  <a:spcPts val="0"/>
                </a:spcAft>
                <a:buClr>
                  <a:schemeClr val="dk2"/>
                </a:buClr>
                <a:buSzPts val="1875"/>
                <a:buFont typeface="Arial"/>
                <a:buNone/>
              </a:pPr>
              <a:endParaRPr sz="1500" b="0" i="0" u="none" strike="noStrike" cap="none" dirty="0">
                <a:solidFill>
                  <a:schemeClr val="dk1"/>
                </a:solidFill>
                <a:latin typeface="Arial"/>
                <a:ea typeface="Arial"/>
                <a:cs typeface="Arial"/>
                <a:sym typeface="Arial"/>
              </a:endParaRPr>
            </a:p>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Increased dependence on food trade exposes countries to water stress impacts abroad</a:t>
              </a:r>
              <a:endParaRPr dirty="0"/>
            </a:p>
          </p:txBody>
        </p:sp>
        <p:pic>
          <p:nvPicPr>
            <p:cNvPr id="11" name="Google Shape;58;p3" descr="MP900384694[1]">
              <a:extLst>
                <a:ext uri="{FF2B5EF4-FFF2-40B4-BE49-F238E27FC236}">
                  <a16:creationId xmlns:a16="http://schemas.microsoft.com/office/drawing/2014/main" id="{0CB1E13C-0E97-4786-BF55-9766442EAE15}"/>
                </a:ext>
              </a:extLst>
            </p:cNvPr>
            <p:cNvPicPr preferRelativeResize="0"/>
            <p:nvPr/>
          </p:nvPicPr>
          <p:blipFill rotWithShape="1">
            <a:blip r:embed="rId3">
              <a:alphaModFix/>
            </a:blip>
            <a:srcRect l="-899" t="8276" r="-1480" b="20688"/>
            <a:stretch/>
          </p:blipFill>
          <p:spPr>
            <a:xfrm>
              <a:off x="1133559" y="1661027"/>
              <a:ext cx="1603040" cy="978913"/>
            </a:xfrm>
            <a:prstGeom prst="rect">
              <a:avLst/>
            </a:prstGeom>
            <a:noFill/>
            <a:ln>
              <a:noFill/>
            </a:ln>
          </p:spPr>
        </p:pic>
        <p:sp>
          <p:nvSpPr>
            <p:cNvPr id="12" name="Google Shape;59;p3">
              <a:extLst>
                <a:ext uri="{FF2B5EF4-FFF2-40B4-BE49-F238E27FC236}">
                  <a16:creationId xmlns:a16="http://schemas.microsoft.com/office/drawing/2014/main" id="{29E7BBDE-E3D7-4EE2-BD81-F98DD213061D}"/>
                </a:ext>
              </a:extLst>
            </p:cNvPr>
            <p:cNvSpPr/>
            <p:nvPr/>
          </p:nvSpPr>
          <p:spPr>
            <a:xfrm>
              <a:off x="1155073" y="2154900"/>
              <a:ext cx="1545053" cy="468362"/>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13" name="Google Shape;60;p3">
              <a:extLst>
                <a:ext uri="{FF2B5EF4-FFF2-40B4-BE49-F238E27FC236}">
                  <a16:creationId xmlns:a16="http://schemas.microsoft.com/office/drawing/2014/main" id="{D013002E-E087-49B4-A78A-EA1D951B40E6}"/>
                </a:ext>
              </a:extLst>
            </p:cNvPr>
            <p:cNvSpPr/>
            <p:nvPr/>
          </p:nvSpPr>
          <p:spPr>
            <a:xfrm>
              <a:off x="1165097" y="2246631"/>
              <a:ext cx="1523502" cy="215444"/>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Food security</a:t>
              </a:r>
              <a:endParaRPr/>
            </a:p>
          </p:txBody>
        </p:sp>
      </p:grpSp>
      <p:grpSp>
        <p:nvGrpSpPr>
          <p:cNvPr id="14" name="Google Shape;61;p3">
            <a:extLst>
              <a:ext uri="{FF2B5EF4-FFF2-40B4-BE49-F238E27FC236}">
                <a16:creationId xmlns:a16="http://schemas.microsoft.com/office/drawing/2014/main" id="{6DA7A8DA-FC6A-4F42-BE54-09C552218390}"/>
              </a:ext>
            </a:extLst>
          </p:cNvPr>
          <p:cNvGrpSpPr/>
          <p:nvPr/>
        </p:nvGrpSpPr>
        <p:grpSpPr>
          <a:xfrm>
            <a:off x="698161" y="3492169"/>
            <a:ext cx="10793934" cy="968541"/>
            <a:chOff x="1155783" y="3546083"/>
            <a:chExt cx="10579016" cy="968541"/>
          </a:xfrm>
        </p:grpSpPr>
        <p:sp>
          <p:nvSpPr>
            <p:cNvPr id="15" name="Google Shape;62;p3">
              <a:extLst>
                <a:ext uri="{FF2B5EF4-FFF2-40B4-BE49-F238E27FC236}">
                  <a16:creationId xmlns:a16="http://schemas.microsoft.com/office/drawing/2014/main" id="{5371CBDB-0CFC-4161-B468-00F797F19961}"/>
                </a:ext>
              </a:extLst>
            </p:cNvPr>
            <p:cNvSpPr/>
            <p:nvPr/>
          </p:nvSpPr>
          <p:spPr>
            <a:xfrm>
              <a:off x="1155783" y="3546083"/>
              <a:ext cx="10579016" cy="968541"/>
            </a:xfrm>
            <a:prstGeom prst="homePlate">
              <a:avLst>
                <a:gd name="adj" fmla="val 36676"/>
              </a:avLst>
            </a:prstGeom>
            <a:solidFill>
              <a:schemeClr val="lt1"/>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16" name="Google Shape;63;p3">
              <a:extLst>
                <a:ext uri="{FF2B5EF4-FFF2-40B4-BE49-F238E27FC236}">
                  <a16:creationId xmlns:a16="http://schemas.microsoft.com/office/drawing/2014/main" id="{804A0D3B-C694-4397-824E-2A7F7E4A9EE1}"/>
                </a:ext>
              </a:extLst>
            </p:cNvPr>
            <p:cNvSpPr/>
            <p:nvPr/>
          </p:nvSpPr>
          <p:spPr>
            <a:xfrm>
              <a:off x="2943309" y="3638915"/>
              <a:ext cx="8286165" cy="830997"/>
            </a:xfrm>
            <a:prstGeom prst="rect">
              <a:avLst/>
            </a:prstGeom>
            <a:noFill/>
            <a:ln>
              <a:noFill/>
            </a:ln>
          </p:spPr>
          <p:txBody>
            <a:bodyPr spcFirstLastPara="1" wrap="square" lIns="0" tIns="0" rIns="0" bIns="0" anchor="t" anchorCtr="0">
              <a:spAutoFit/>
            </a:bodyPr>
            <a:lstStyle/>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Cheap, carbon-intensive energy sources may support short-term energy security in some regions, but this contributes to long-term climate change, poor air quality, and cooling water demands</a:t>
              </a:r>
              <a:endParaRPr dirty="0"/>
            </a:p>
            <a:p>
              <a:pPr marL="193675" marR="0" lvl="1" indent="-73025" algn="l" rtl="0">
                <a:lnSpc>
                  <a:spcPct val="90000"/>
                </a:lnSpc>
                <a:spcBef>
                  <a:spcPts val="0"/>
                </a:spcBef>
                <a:spcAft>
                  <a:spcPts val="0"/>
                </a:spcAft>
                <a:buClr>
                  <a:schemeClr val="dk2"/>
                </a:buClr>
                <a:buSzPts val="1875"/>
                <a:buFont typeface="Arial"/>
                <a:buNone/>
              </a:pPr>
              <a:endParaRPr sz="1500" b="0" i="0" u="none" strike="noStrike" cap="none" dirty="0">
                <a:solidFill>
                  <a:schemeClr val="dk1"/>
                </a:solidFill>
                <a:latin typeface="Arial"/>
                <a:ea typeface="Arial"/>
                <a:cs typeface="Arial"/>
                <a:sym typeface="Arial"/>
              </a:endParaRPr>
            </a:p>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Trade-offs between water and energy requires complex, integrated management</a:t>
              </a:r>
              <a:endParaRPr dirty="0"/>
            </a:p>
          </p:txBody>
        </p:sp>
        <p:pic>
          <p:nvPicPr>
            <p:cNvPr id="18" name="Google Shape;64;p3" descr="MP900185095[1]">
              <a:extLst>
                <a:ext uri="{FF2B5EF4-FFF2-40B4-BE49-F238E27FC236}">
                  <a16:creationId xmlns:a16="http://schemas.microsoft.com/office/drawing/2014/main" id="{88A904C2-631C-4B79-B84F-C9687CDA444B}"/>
                </a:ext>
              </a:extLst>
            </p:cNvPr>
            <p:cNvPicPr preferRelativeResize="0"/>
            <p:nvPr/>
          </p:nvPicPr>
          <p:blipFill rotWithShape="1">
            <a:blip r:embed="rId4">
              <a:alphaModFix/>
            </a:blip>
            <a:srcRect/>
            <a:stretch/>
          </p:blipFill>
          <p:spPr>
            <a:xfrm>
              <a:off x="1155783" y="3549452"/>
              <a:ext cx="1562182" cy="965172"/>
            </a:xfrm>
            <a:prstGeom prst="rect">
              <a:avLst/>
            </a:prstGeom>
            <a:noFill/>
            <a:ln>
              <a:noFill/>
            </a:ln>
          </p:spPr>
        </p:pic>
        <p:sp>
          <p:nvSpPr>
            <p:cNvPr id="19" name="Google Shape;65;p3">
              <a:extLst>
                <a:ext uri="{FF2B5EF4-FFF2-40B4-BE49-F238E27FC236}">
                  <a16:creationId xmlns:a16="http://schemas.microsoft.com/office/drawing/2014/main" id="{BD26EC33-9449-4925-B8A5-6134807B6317}"/>
                </a:ext>
              </a:extLst>
            </p:cNvPr>
            <p:cNvSpPr/>
            <p:nvPr/>
          </p:nvSpPr>
          <p:spPr>
            <a:xfrm>
              <a:off x="1167067" y="4032237"/>
              <a:ext cx="1533525" cy="472019"/>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20" name="Google Shape;66;p3">
              <a:extLst>
                <a:ext uri="{FF2B5EF4-FFF2-40B4-BE49-F238E27FC236}">
                  <a16:creationId xmlns:a16="http://schemas.microsoft.com/office/drawing/2014/main" id="{6EB28867-0B4D-471D-BBA3-372C88A4C71A}"/>
                </a:ext>
              </a:extLst>
            </p:cNvPr>
            <p:cNvSpPr/>
            <p:nvPr/>
          </p:nvSpPr>
          <p:spPr>
            <a:xfrm>
              <a:off x="1171083" y="4185912"/>
              <a:ext cx="1543008" cy="215444"/>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Energy security</a:t>
              </a:r>
              <a:endParaRPr/>
            </a:p>
          </p:txBody>
        </p:sp>
      </p:grpSp>
      <p:grpSp>
        <p:nvGrpSpPr>
          <p:cNvPr id="21" name="Google Shape;75;p3">
            <a:extLst>
              <a:ext uri="{FF2B5EF4-FFF2-40B4-BE49-F238E27FC236}">
                <a16:creationId xmlns:a16="http://schemas.microsoft.com/office/drawing/2014/main" id="{C1E22D74-BDA2-4654-9746-5369415C2F4F}"/>
              </a:ext>
            </a:extLst>
          </p:cNvPr>
          <p:cNvGrpSpPr/>
          <p:nvPr/>
        </p:nvGrpSpPr>
        <p:grpSpPr>
          <a:xfrm>
            <a:off x="683612" y="2401213"/>
            <a:ext cx="10826996" cy="970182"/>
            <a:chOff x="971480" y="2451023"/>
            <a:chExt cx="10826996" cy="970182"/>
          </a:xfrm>
        </p:grpSpPr>
        <p:grpSp>
          <p:nvGrpSpPr>
            <p:cNvPr id="22" name="Google Shape;76;p3">
              <a:extLst>
                <a:ext uri="{FF2B5EF4-FFF2-40B4-BE49-F238E27FC236}">
                  <a16:creationId xmlns:a16="http://schemas.microsoft.com/office/drawing/2014/main" id="{E2D15D05-B6C8-4AB0-8674-3C93083CEF19}"/>
                </a:ext>
              </a:extLst>
            </p:cNvPr>
            <p:cNvGrpSpPr/>
            <p:nvPr/>
          </p:nvGrpSpPr>
          <p:grpSpPr>
            <a:xfrm>
              <a:off x="1007768" y="2452661"/>
              <a:ext cx="10790708" cy="968544"/>
              <a:chOff x="1111333" y="4837912"/>
              <a:chExt cx="10623467" cy="968544"/>
            </a:xfrm>
          </p:grpSpPr>
          <p:sp>
            <p:nvSpPr>
              <p:cNvPr id="26" name="Google Shape;77;p3">
                <a:extLst>
                  <a:ext uri="{FF2B5EF4-FFF2-40B4-BE49-F238E27FC236}">
                    <a16:creationId xmlns:a16="http://schemas.microsoft.com/office/drawing/2014/main" id="{2B3AF3EF-DDD0-4237-A4A0-B6406EAAEDE8}"/>
                  </a:ext>
                </a:extLst>
              </p:cNvPr>
              <p:cNvSpPr/>
              <p:nvPr/>
            </p:nvSpPr>
            <p:spPr>
              <a:xfrm>
                <a:off x="1111333" y="4837912"/>
                <a:ext cx="10623467" cy="968544"/>
              </a:xfrm>
              <a:prstGeom prst="homePlate">
                <a:avLst>
                  <a:gd name="adj" fmla="val 36676"/>
                </a:avLst>
              </a:prstGeom>
              <a:solidFill>
                <a:schemeClr val="lt1"/>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27" name="Google Shape;78;p3">
                <a:extLst>
                  <a:ext uri="{FF2B5EF4-FFF2-40B4-BE49-F238E27FC236}">
                    <a16:creationId xmlns:a16="http://schemas.microsoft.com/office/drawing/2014/main" id="{FBDF5433-0E86-4F69-AB85-715DA9947F89}"/>
                  </a:ext>
                </a:extLst>
              </p:cNvPr>
              <p:cNvSpPr/>
              <p:nvPr/>
            </p:nvSpPr>
            <p:spPr>
              <a:xfrm>
                <a:off x="2895184" y="4973210"/>
                <a:ext cx="8334290" cy="830997"/>
              </a:xfrm>
              <a:prstGeom prst="rect">
                <a:avLst/>
              </a:prstGeom>
              <a:noFill/>
              <a:ln>
                <a:noFill/>
              </a:ln>
            </p:spPr>
            <p:txBody>
              <a:bodyPr spcFirstLastPara="1" wrap="square" lIns="0" tIns="0" rIns="0" bIns="0" anchor="t" anchorCtr="0">
                <a:spAutoFit/>
              </a:bodyPr>
              <a:lstStyle/>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Irrigation for crops creates scarcity and competition among water users (e.g., agriculture and energy), unsustainable groundwater depletion, and ecosystem impacts</a:t>
                </a:r>
                <a:endParaRPr sz="1500" b="0" i="0" u="none" strike="noStrike" cap="none" dirty="0">
                  <a:solidFill>
                    <a:schemeClr val="dk1"/>
                  </a:solidFill>
                  <a:latin typeface="Arial"/>
                  <a:ea typeface="Arial"/>
                  <a:cs typeface="Arial"/>
                  <a:sym typeface="Arial"/>
                </a:endParaRPr>
              </a:p>
              <a:p>
                <a:pPr marL="1587" marR="0" lvl="1" indent="0" algn="l" rtl="0">
                  <a:lnSpc>
                    <a:spcPct val="90000"/>
                  </a:lnSpc>
                  <a:spcBef>
                    <a:spcPts val="0"/>
                  </a:spcBef>
                  <a:spcAft>
                    <a:spcPts val="0"/>
                  </a:spcAft>
                  <a:buClr>
                    <a:schemeClr val="dk2"/>
                  </a:buClr>
                  <a:buSzPts val="1875"/>
                  <a:buFont typeface="Arial"/>
                  <a:buNone/>
                </a:pPr>
                <a:endParaRPr sz="1500" b="0" i="0" u="none" strike="noStrike" cap="none" dirty="0">
                  <a:solidFill>
                    <a:schemeClr val="dk1"/>
                  </a:solidFill>
                  <a:latin typeface="Arial"/>
                  <a:ea typeface="Arial"/>
                  <a:cs typeface="Arial"/>
                  <a:sym typeface="Arial"/>
                </a:endParaRPr>
              </a:p>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Climate change is worsening flood, drought, and asset (e.g., power plant) risks</a:t>
                </a:r>
                <a:endParaRPr sz="1500" b="0" i="0" u="none" strike="noStrike" cap="none" dirty="0">
                  <a:solidFill>
                    <a:schemeClr val="dk1"/>
                  </a:solidFill>
                  <a:latin typeface="Arial"/>
                  <a:ea typeface="Arial"/>
                  <a:cs typeface="Arial"/>
                  <a:sym typeface="Arial"/>
                </a:endParaRPr>
              </a:p>
            </p:txBody>
          </p:sp>
        </p:grpSp>
        <p:pic>
          <p:nvPicPr>
            <p:cNvPr id="23" name="Google Shape;79;p3" descr="A boat in a body of water&#10;&#10;Description automatically generated with medium confidence">
              <a:extLst>
                <a:ext uri="{FF2B5EF4-FFF2-40B4-BE49-F238E27FC236}">
                  <a16:creationId xmlns:a16="http://schemas.microsoft.com/office/drawing/2014/main" id="{93857B1B-99BD-4AD4-BDB1-2825D111AE43}"/>
                </a:ext>
              </a:extLst>
            </p:cNvPr>
            <p:cNvPicPr preferRelativeResize="0"/>
            <p:nvPr/>
          </p:nvPicPr>
          <p:blipFill rotWithShape="1">
            <a:blip r:embed="rId5">
              <a:alphaModFix/>
            </a:blip>
            <a:srcRect/>
            <a:stretch/>
          </p:blipFill>
          <p:spPr>
            <a:xfrm>
              <a:off x="975590" y="2451023"/>
              <a:ext cx="1635606" cy="957722"/>
            </a:xfrm>
            <a:prstGeom prst="rect">
              <a:avLst/>
            </a:prstGeom>
            <a:noFill/>
            <a:ln>
              <a:noFill/>
            </a:ln>
          </p:spPr>
        </p:pic>
        <p:sp>
          <p:nvSpPr>
            <p:cNvPr id="24" name="Google Shape;80;p3">
              <a:extLst>
                <a:ext uri="{FF2B5EF4-FFF2-40B4-BE49-F238E27FC236}">
                  <a16:creationId xmlns:a16="http://schemas.microsoft.com/office/drawing/2014/main" id="{E09E51BE-3949-427E-B282-B6EC07303E10}"/>
                </a:ext>
              </a:extLst>
            </p:cNvPr>
            <p:cNvSpPr/>
            <p:nvPr/>
          </p:nvSpPr>
          <p:spPr>
            <a:xfrm>
              <a:off x="997542" y="2950164"/>
              <a:ext cx="1582406" cy="441658"/>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25" name="Google Shape;81;p3">
              <a:extLst>
                <a:ext uri="{FF2B5EF4-FFF2-40B4-BE49-F238E27FC236}">
                  <a16:creationId xmlns:a16="http://schemas.microsoft.com/office/drawing/2014/main" id="{FBFAA7A6-DF2C-437E-9366-E30C8C79167E}"/>
                </a:ext>
              </a:extLst>
            </p:cNvPr>
            <p:cNvSpPr/>
            <p:nvPr/>
          </p:nvSpPr>
          <p:spPr>
            <a:xfrm>
              <a:off x="971480" y="3070412"/>
              <a:ext cx="1601892" cy="215445"/>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Water security</a:t>
              </a:r>
              <a:endParaRPr/>
            </a:p>
          </p:txBody>
        </p:sp>
      </p:grpSp>
      <p:grpSp>
        <p:nvGrpSpPr>
          <p:cNvPr id="28" name="Google Shape;82;p3">
            <a:extLst>
              <a:ext uri="{FF2B5EF4-FFF2-40B4-BE49-F238E27FC236}">
                <a16:creationId xmlns:a16="http://schemas.microsoft.com/office/drawing/2014/main" id="{A5F74827-B6D4-4799-AB96-025C7916E2BA}"/>
              </a:ext>
            </a:extLst>
          </p:cNvPr>
          <p:cNvGrpSpPr/>
          <p:nvPr/>
        </p:nvGrpSpPr>
        <p:grpSpPr>
          <a:xfrm>
            <a:off x="683612" y="4592694"/>
            <a:ext cx="10813019" cy="1041210"/>
            <a:chOff x="1002931" y="5815934"/>
            <a:chExt cx="10813019" cy="1041210"/>
          </a:xfrm>
        </p:grpSpPr>
        <p:grpSp>
          <p:nvGrpSpPr>
            <p:cNvPr id="30" name="Google Shape;83;p3">
              <a:extLst>
                <a:ext uri="{FF2B5EF4-FFF2-40B4-BE49-F238E27FC236}">
                  <a16:creationId xmlns:a16="http://schemas.microsoft.com/office/drawing/2014/main" id="{7BAC0E09-4197-4F0C-9C3C-D7FA56CBDCDB}"/>
                </a:ext>
              </a:extLst>
            </p:cNvPr>
            <p:cNvGrpSpPr/>
            <p:nvPr/>
          </p:nvGrpSpPr>
          <p:grpSpPr>
            <a:xfrm>
              <a:off x="1002931" y="5815934"/>
              <a:ext cx="10813019" cy="1041210"/>
              <a:chOff x="1155783" y="1671399"/>
              <a:chExt cx="10579017" cy="1041210"/>
            </a:xfrm>
          </p:grpSpPr>
          <p:sp>
            <p:nvSpPr>
              <p:cNvPr id="33" name="Google Shape;84;p3">
                <a:extLst>
                  <a:ext uri="{FF2B5EF4-FFF2-40B4-BE49-F238E27FC236}">
                    <a16:creationId xmlns:a16="http://schemas.microsoft.com/office/drawing/2014/main" id="{FECB67F5-E7B5-49F2-B4D3-0DDCA1A68120}"/>
                  </a:ext>
                </a:extLst>
              </p:cNvPr>
              <p:cNvSpPr/>
              <p:nvPr/>
            </p:nvSpPr>
            <p:spPr>
              <a:xfrm>
                <a:off x="1155783" y="1671399"/>
                <a:ext cx="10579017" cy="1041210"/>
              </a:xfrm>
              <a:prstGeom prst="homePlate">
                <a:avLst>
                  <a:gd name="adj" fmla="val 36676"/>
                </a:avLst>
              </a:prstGeom>
              <a:solidFill>
                <a:schemeClr val="lt1"/>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dk1"/>
                  </a:solidFill>
                  <a:latin typeface="Arial"/>
                  <a:ea typeface="Arial"/>
                  <a:cs typeface="Arial"/>
                  <a:sym typeface="Arial"/>
                </a:endParaRPr>
              </a:p>
            </p:txBody>
          </p:sp>
          <p:sp>
            <p:nvSpPr>
              <p:cNvPr id="34" name="Google Shape;85;p3">
                <a:extLst>
                  <a:ext uri="{FF2B5EF4-FFF2-40B4-BE49-F238E27FC236}">
                    <a16:creationId xmlns:a16="http://schemas.microsoft.com/office/drawing/2014/main" id="{81647949-FAE5-4D7F-8C2B-194A05B22AE2}"/>
                  </a:ext>
                </a:extLst>
              </p:cNvPr>
              <p:cNvSpPr/>
              <p:nvPr/>
            </p:nvSpPr>
            <p:spPr>
              <a:xfrm>
                <a:off x="2914734" y="1838827"/>
                <a:ext cx="8602804" cy="830997"/>
              </a:xfrm>
              <a:prstGeom prst="rect">
                <a:avLst/>
              </a:prstGeom>
              <a:noFill/>
              <a:ln>
                <a:noFill/>
              </a:ln>
            </p:spPr>
            <p:txBody>
              <a:bodyPr spcFirstLastPara="1" wrap="square" lIns="0" tIns="0" rIns="0" bIns="0" anchor="t" anchorCtr="0">
                <a:spAutoFit/>
              </a:bodyPr>
              <a:lstStyle/>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Humans are warming the planet by producing energy and land use change emissions</a:t>
                </a:r>
                <a:endParaRPr sz="1500" b="0" i="0" u="none" strike="noStrike" cap="none" dirty="0">
                  <a:solidFill>
                    <a:schemeClr val="dk1"/>
                  </a:solidFill>
                  <a:latin typeface="Arial"/>
                  <a:ea typeface="Arial"/>
                  <a:cs typeface="Arial"/>
                  <a:sym typeface="Arial"/>
                </a:endParaRPr>
              </a:p>
              <a:p>
                <a:pPr marL="193675" marR="0" lvl="1" indent="-73025" algn="l" rtl="0">
                  <a:lnSpc>
                    <a:spcPct val="90000"/>
                  </a:lnSpc>
                  <a:spcBef>
                    <a:spcPts val="0"/>
                  </a:spcBef>
                  <a:spcAft>
                    <a:spcPts val="0"/>
                  </a:spcAft>
                  <a:buClr>
                    <a:schemeClr val="dk2"/>
                  </a:buClr>
                  <a:buSzPts val="1875"/>
                  <a:buFont typeface="Arial"/>
                  <a:buNone/>
                </a:pPr>
                <a:endParaRPr sz="1500" b="0" i="0" u="none" strike="noStrike" cap="none" dirty="0">
                  <a:solidFill>
                    <a:schemeClr val="dk1"/>
                  </a:solidFill>
                  <a:latin typeface="Arial"/>
                  <a:ea typeface="Arial"/>
                  <a:cs typeface="Arial"/>
                  <a:sym typeface="Arial"/>
                </a:endParaRPr>
              </a:p>
              <a:p>
                <a:pPr marL="193675" marR="0" lvl="1" indent="-192088" algn="l" rtl="0">
                  <a:lnSpc>
                    <a:spcPct val="90000"/>
                  </a:lnSpc>
                  <a:spcBef>
                    <a:spcPts val="0"/>
                  </a:spcBef>
                  <a:spcAft>
                    <a:spcPts val="0"/>
                  </a:spcAft>
                  <a:buClr>
                    <a:schemeClr val="dk2"/>
                  </a:buClr>
                  <a:buSzPts val="1875"/>
                  <a:buFont typeface="Arial"/>
                  <a:buChar char="▪"/>
                </a:pPr>
                <a:r>
                  <a:rPr lang="en-US" sz="1500" b="0" i="0" u="none" strike="noStrike" cap="none" dirty="0">
                    <a:solidFill>
                      <a:schemeClr val="dk1"/>
                    </a:solidFill>
                    <a:latin typeface="Arial"/>
                    <a:ea typeface="Arial"/>
                    <a:cs typeface="Arial"/>
                    <a:sym typeface="Arial"/>
                  </a:rPr>
                  <a:t>This creates steep risks for ecosystems (e.g., via drought) and human infrastructure (e.g., via floods, wildfires, hurricanes, sea level rise, etc.) that affect our ability to produce food and power</a:t>
                </a:r>
                <a:endParaRPr sz="1500" b="0" i="0" u="none" strike="noStrike" cap="none" dirty="0">
                  <a:solidFill>
                    <a:schemeClr val="dk1"/>
                  </a:solidFill>
                  <a:latin typeface="Arial"/>
                  <a:ea typeface="Arial"/>
                  <a:cs typeface="Arial"/>
                  <a:sym typeface="Arial"/>
                </a:endParaRPr>
              </a:p>
            </p:txBody>
          </p:sp>
        </p:grpSp>
        <p:pic>
          <p:nvPicPr>
            <p:cNvPr id="31" name="Google Shape;86;p3" descr="A picture containing star, outdoor object, night sky&#10;&#10;Description automatically generated">
              <a:extLst>
                <a:ext uri="{FF2B5EF4-FFF2-40B4-BE49-F238E27FC236}">
                  <a16:creationId xmlns:a16="http://schemas.microsoft.com/office/drawing/2014/main" id="{6323691F-F2DD-4D9F-8ACC-E5CCC14EBD6E}"/>
                </a:ext>
              </a:extLst>
            </p:cNvPr>
            <p:cNvPicPr preferRelativeResize="0"/>
            <p:nvPr/>
          </p:nvPicPr>
          <p:blipFill rotWithShape="1">
            <a:blip r:embed="rId6">
              <a:alphaModFix/>
            </a:blip>
            <a:srcRect/>
            <a:stretch/>
          </p:blipFill>
          <p:spPr>
            <a:xfrm>
              <a:off x="1021565" y="5815934"/>
              <a:ext cx="1589631" cy="1041209"/>
            </a:xfrm>
            <a:prstGeom prst="rect">
              <a:avLst/>
            </a:prstGeom>
            <a:noFill/>
            <a:ln>
              <a:noFill/>
            </a:ln>
          </p:spPr>
        </p:pic>
        <p:sp>
          <p:nvSpPr>
            <p:cNvPr id="32" name="Google Shape;87;p3">
              <a:extLst>
                <a:ext uri="{FF2B5EF4-FFF2-40B4-BE49-F238E27FC236}">
                  <a16:creationId xmlns:a16="http://schemas.microsoft.com/office/drawing/2014/main" id="{76E57AB6-F2E5-481E-B5A6-8CA227F0AFA1}"/>
                </a:ext>
              </a:extLst>
            </p:cNvPr>
            <p:cNvSpPr/>
            <p:nvPr/>
          </p:nvSpPr>
          <p:spPr>
            <a:xfrm>
              <a:off x="1206160" y="6513747"/>
              <a:ext cx="1311441" cy="215444"/>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en-US" sz="1400" b="0" i="0" u="none" strike="noStrike" cap="none">
                  <a:solidFill>
                    <a:schemeClr val="lt1"/>
                  </a:solidFill>
                  <a:latin typeface="Arial"/>
                  <a:ea typeface="Arial"/>
                  <a:cs typeface="Arial"/>
                  <a:sym typeface="Arial"/>
                </a:rPr>
                <a:t>Climate change</a:t>
              </a:r>
              <a:endParaRPr/>
            </a:p>
          </p:txBody>
        </p:sp>
      </p:grpSp>
      <p:sp>
        <p:nvSpPr>
          <p:cNvPr id="35" name="TextBox 34">
            <a:extLst>
              <a:ext uri="{FF2B5EF4-FFF2-40B4-BE49-F238E27FC236}">
                <a16:creationId xmlns:a16="http://schemas.microsoft.com/office/drawing/2014/main" id="{3281332C-EBCE-4BC1-8FC7-4409B7A87742}"/>
              </a:ext>
            </a:extLst>
          </p:cNvPr>
          <p:cNvSpPr txBox="1"/>
          <p:nvPr/>
        </p:nvSpPr>
        <p:spPr>
          <a:xfrm>
            <a:off x="683612" y="5880598"/>
            <a:ext cx="10198250" cy="646331"/>
          </a:xfrm>
          <a:prstGeom prst="rect">
            <a:avLst/>
          </a:prstGeom>
          <a:noFill/>
        </p:spPr>
        <p:txBody>
          <a:bodyPr wrap="square" rtlCol="0">
            <a:spAutoFit/>
          </a:bodyPr>
          <a:lstStyle/>
          <a:p>
            <a:r>
              <a:rPr lang="en-US" dirty="0"/>
              <a:t>"Integrated Assessment Models" were developed to analyze these interconnected challenges, their solutions, and resulting tradeoffs.</a:t>
            </a:r>
          </a:p>
        </p:txBody>
      </p:sp>
    </p:spTree>
    <p:extLst>
      <p:ext uri="{BB962C8B-B14F-4D97-AF65-F5344CB8AC3E}">
        <p14:creationId xmlns:p14="http://schemas.microsoft.com/office/powerpoint/2010/main" val="38268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15951"/>
            <a:ext cx="10228574" cy="969496"/>
          </a:xfrm>
        </p:spPr>
        <p:txBody>
          <a:bodyPr/>
          <a:lstStyle/>
          <a:p>
            <a:pPr algn="ctr"/>
            <a:r>
              <a:rPr lang="en-US" sz="3500" dirty="0">
                <a:solidFill>
                  <a:schemeClr val="tx1"/>
                </a:solidFill>
              </a:rPr>
              <a:t>Implications of Net-Zero Pathways for the Water Sector</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10" name="Content Placeholder 2">
            <a:extLst>
              <a:ext uri="{FF2B5EF4-FFF2-40B4-BE49-F238E27FC236}">
                <a16:creationId xmlns:a16="http://schemas.microsoft.com/office/drawing/2014/main" id="{288E2CF8-8200-4432-985A-7FCA9E43AA5B}"/>
              </a:ext>
            </a:extLst>
          </p:cNvPr>
          <p:cNvSpPr txBox="1">
            <a:spLocks/>
          </p:cNvSpPr>
          <p:nvPr/>
        </p:nvSpPr>
        <p:spPr>
          <a:xfrm>
            <a:off x="95417" y="3927945"/>
            <a:ext cx="4683318" cy="274582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600" dirty="0"/>
              <a:t>The Net-Zero pathways could imply other environmental co-benefits for the water sector.</a:t>
            </a:r>
          </a:p>
          <a:p>
            <a:pPr algn="just">
              <a:spcBef>
                <a:spcPts val="0"/>
              </a:spcBef>
              <a:spcAft>
                <a:spcPts val="600"/>
              </a:spcAft>
            </a:pPr>
            <a:r>
              <a:rPr lang="en-US" sz="1600" dirty="0"/>
              <a:t>All Net-Zero pathways are associated with reduced water withdrawals compared with the Reference scenario.</a:t>
            </a:r>
          </a:p>
          <a:p>
            <a:pPr algn="just">
              <a:spcBef>
                <a:spcPts val="0"/>
              </a:spcBef>
              <a:spcAft>
                <a:spcPts val="600"/>
              </a:spcAft>
            </a:pPr>
            <a:r>
              <a:rPr lang="en-US" sz="1600" dirty="0"/>
              <a:t>These benefits results from decreasing fossil fuel use mostly in the electric power sector where water-intensive fossil generation technologies are replaced by water-saving technologies such as wind/solar.</a:t>
            </a:r>
          </a:p>
        </p:txBody>
      </p:sp>
      <p:pic>
        <p:nvPicPr>
          <p:cNvPr id="4" name="Picture 3">
            <a:extLst>
              <a:ext uri="{FF2B5EF4-FFF2-40B4-BE49-F238E27FC236}">
                <a16:creationId xmlns:a16="http://schemas.microsoft.com/office/drawing/2014/main" id="{5E91B57A-3F94-4C6C-80DB-15B9084B08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454" y="1200445"/>
            <a:ext cx="3374635" cy="2716170"/>
          </a:xfrm>
          <a:prstGeom prst="rect">
            <a:avLst/>
          </a:prstGeom>
        </p:spPr>
      </p:pic>
      <p:pic>
        <p:nvPicPr>
          <p:cNvPr id="7" name="Picture 6">
            <a:extLst>
              <a:ext uri="{FF2B5EF4-FFF2-40B4-BE49-F238E27FC236}">
                <a16:creationId xmlns:a16="http://schemas.microsoft.com/office/drawing/2014/main" id="{88586577-2EFA-4725-AE3E-5C0E92BC10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57975" y="1134288"/>
            <a:ext cx="3374635" cy="2716170"/>
          </a:xfrm>
          <a:prstGeom prst="rect">
            <a:avLst/>
          </a:prstGeom>
        </p:spPr>
      </p:pic>
      <p:pic>
        <p:nvPicPr>
          <p:cNvPr id="13" name="Picture 12">
            <a:extLst>
              <a:ext uri="{FF2B5EF4-FFF2-40B4-BE49-F238E27FC236}">
                <a16:creationId xmlns:a16="http://schemas.microsoft.com/office/drawing/2014/main" id="{E599BF55-001D-4812-AF04-9D67FF593D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1158" y="3917387"/>
            <a:ext cx="3374635" cy="2716170"/>
          </a:xfrm>
          <a:prstGeom prst="rect">
            <a:avLst/>
          </a:prstGeom>
        </p:spPr>
      </p:pic>
      <p:pic>
        <p:nvPicPr>
          <p:cNvPr id="15" name="Picture 14">
            <a:extLst>
              <a:ext uri="{FF2B5EF4-FFF2-40B4-BE49-F238E27FC236}">
                <a16:creationId xmlns:a16="http://schemas.microsoft.com/office/drawing/2014/main" id="{25D721ED-6978-4E5B-8963-1899043781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21158" y="1134288"/>
            <a:ext cx="3374635" cy="2716170"/>
          </a:xfrm>
          <a:prstGeom prst="rect">
            <a:avLst/>
          </a:prstGeom>
        </p:spPr>
      </p:pic>
      <p:pic>
        <p:nvPicPr>
          <p:cNvPr id="21" name="Picture 20">
            <a:extLst>
              <a:ext uri="{FF2B5EF4-FFF2-40B4-BE49-F238E27FC236}">
                <a16:creationId xmlns:a16="http://schemas.microsoft.com/office/drawing/2014/main" id="{63C734E1-9AFC-46DA-9227-7FC16F63925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57975" y="3968928"/>
            <a:ext cx="3374635" cy="2716170"/>
          </a:xfrm>
          <a:prstGeom prst="rect">
            <a:avLst/>
          </a:prstGeom>
        </p:spPr>
      </p:pic>
    </p:spTree>
    <p:extLst>
      <p:ext uri="{BB962C8B-B14F-4D97-AF65-F5344CB8AC3E}">
        <p14:creationId xmlns:p14="http://schemas.microsoft.com/office/powerpoint/2010/main" val="42840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1400"/>
            <a:ext cx="10151533" cy="498598"/>
          </a:xfrm>
        </p:spPr>
        <p:txBody>
          <a:bodyPr/>
          <a:lstStyle/>
          <a:p>
            <a:pPr algn="ctr"/>
            <a:r>
              <a:rPr lang="en-US" sz="3500" dirty="0">
                <a:solidFill>
                  <a:schemeClr val="tx1"/>
                </a:solidFill>
              </a:rPr>
              <a:t> Conclusions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7" name="Content Placeholder 2">
            <a:extLst>
              <a:ext uri="{FF2B5EF4-FFF2-40B4-BE49-F238E27FC236}">
                <a16:creationId xmlns:a16="http://schemas.microsoft.com/office/drawing/2014/main" id="{63874E59-90AD-40CA-A10B-B2DE9DCAEAEF}"/>
              </a:ext>
            </a:extLst>
          </p:cNvPr>
          <p:cNvSpPr txBox="1">
            <a:spLocks/>
          </p:cNvSpPr>
          <p:nvPr/>
        </p:nvSpPr>
        <p:spPr>
          <a:xfrm>
            <a:off x="469127" y="1210733"/>
            <a:ext cx="10758115" cy="538345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n-US" sz="2800" b="1" dirty="0">
                <a:solidFill>
                  <a:srgbClr val="1F1F1F"/>
                </a:solidFill>
                <a:latin typeface="ElsevierGulliver"/>
              </a:rPr>
              <a:t>GCAM</a:t>
            </a:r>
            <a:r>
              <a:rPr lang="en-US" sz="2800" dirty="0">
                <a:solidFill>
                  <a:srgbClr val="1F1F1F"/>
                </a:solidFill>
                <a:latin typeface="ElsevierGulliver"/>
              </a:rPr>
              <a:t> is a global integrated assessment model that characterize the interactions among human and earth systems.</a:t>
            </a:r>
          </a:p>
          <a:p>
            <a:pPr algn="just">
              <a:spcBef>
                <a:spcPts val="600"/>
              </a:spcBef>
            </a:pPr>
            <a:r>
              <a:rPr lang="en-US" sz="2800" dirty="0">
                <a:solidFill>
                  <a:srgbClr val="1F1F1F"/>
                </a:solidFill>
                <a:latin typeface="ElsevierGulliver"/>
              </a:rPr>
              <a:t>A version of GCAM with U.S. state-level resolution (</a:t>
            </a:r>
            <a:r>
              <a:rPr lang="en-US" sz="2800" b="1" dirty="0">
                <a:solidFill>
                  <a:srgbClr val="1F1F1F"/>
                </a:solidFill>
                <a:latin typeface="ElsevierGulliver"/>
              </a:rPr>
              <a:t>GCAM-USA</a:t>
            </a:r>
            <a:r>
              <a:rPr lang="en-US" sz="2800" dirty="0">
                <a:solidFill>
                  <a:srgbClr val="1F1F1F"/>
                </a:solidFill>
                <a:latin typeface="ElsevierGulliver"/>
              </a:rPr>
              <a:t>) is useful to understand subnational energy–water–land interactions.</a:t>
            </a:r>
          </a:p>
          <a:p>
            <a:pPr algn="just">
              <a:spcBef>
                <a:spcPts val="600"/>
              </a:spcBef>
            </a:pPr>
            <a:r>
              <a:rPr lang="en-US" sz="2800" dirty="0">
                <a:solidFill>
                  <a:srgbClr val="1F1F1F"/>
                </a:solidFill>
                <a:latin typeface="ElsevierGulliver"/>
              </a:rPr>
              <a:t>For example, GCAM-USA  allows the understanding of heterogeneous patterns of synergies and trade-offs across US states due to climate mitigation policies.</a:t>
            </a:r>
          </a:p>
          <a:p>
            <a:pPr algn="just">
              <a:spcBef>
                <a:spcPts val="600"/>
              </a:spcBef>
            </a:pPr>
            <a:r>
              <a:rPr lang="en-US" sz="2800" dirty="0">
                <a:solidFill>
                  <a:srgbClr val="1F1F1F"/>
                </a:solidFill>
                <a:latin typeface="ElsevierGulliver"/>
              </a:rPr>
              <a:t>GCAM-USA highlights that achieving ambitious GHG emissions reductions such as those required by the US Net-Zero target should have profound economic and sustainability implications for the state of MD.</a:t>
            </a:r>
          </a:p>
          <a:p>
            <a:pPr algn="just">
              <a:spcBef>
                <a:spcPts val="600"/>
              </a:spcBef>
            </a:pPr>
            <a:endParaRPr lang="en-US" sz="2800" dirty="0"/>
          </a:p>
          <a:p>
            <a:pPr algn="just">
              <a:spcBef>
                <a:spcPts val="600"/>
              </a:spcBef>
            </a:pPr>
            <a:endParaRPr lang="en-US" sz="2800" dirty="0"/>
          </a:p>
          <a:p>
            <a:pPr algn="just">
              <a:spcBef>
                <a:spcPts val="600"/>
              </a:spcBef>
            </a:pPr>
            <a:endParaRPr lang="en-US" sz="2800" dirty="0"/>
          </a:p>
        </p:txBody>
      </p:sp>
    </p:spTree>
    <p:extLst>
      <p:ext uri="{BB962C8B-B14F-4D97-AF65-F5344CB8AC3E}">
        <p14:creationId xmlns:p14="http://schemas.microsoft.com/office/powerpoint/2010/main" val="208775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5E5C4-AD79-443F-BAC6-690BD64D2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 y="0"/>
            <a:ext cx="12191695" cy="6858000"/>
          </a:xfrm>
          <a:prstGeom prst="rect">
            <a:avLst/>
          </a:prstGeom>
        </p:spPr>
      </p:pic>
      <p:sp>
        <p:nvSpPr>
          <p:cNvPr id="4" name="Title 1">
            <a:extLst>
              <a:ext uri="{FF2B5EF4-FFF2-40B4-BE49-F238E27FC236}">
                <a16:creationId xmlns:a16="http://schemas.microsoft.com/office/drawing/2014/main" id="{F6497353-20DF-47DA-88AD-D96649E6608C}"/>
              </a:ext>
            </a:extLst>
          </p:cNvPr>
          <p:cNvSpPr txBox="1">
            <a:spLocks/>
          </p:cNvSpPr>
          <p:nvPr/>
        </p:nvSpPr>
        <p:spPr>
          <a:xfrm>
            <a:off x="6968067" y="863599"/>
            <a:ext cx="5113867" cy="770467"/>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Arial" panose="020B0604020202020204" pitchFamily="34" charset="0"/>
                <a:cs typeface="Arial" panose="020B0604020202020204" pitchFamily="34" charset="0"/>
              </a:rPr>
              <a:t>Questions (?)</a:t>
            </a:r>
          </a:p>
        </p:txBody>
      </p:sp>
    </p:spTree>
    <p:extLst>
      <p:ext uri="{BB962C8B-B14F-4D97-AF65-F5344CB8AC3E}">
        <p14:creationId xmlns:p14="http://schemas.microsoft.com/office/powerpoint/2010/main" val="140036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15951"/>
            <a:ext cx="10228574" cy="969496"/>
          </a:xfrm>
        </p:spPr>
        <p:txBody>
          <a:bodyPr/>
          <a:lstStyle/>
          <a:p>
            <a:pPr algn="ctr"/>
            <a:r>
              <a:rPr lang="en-US" sz="3500" dirty="0">
                <a:solidFill>
                  <a:schemeClr val="tx1"/>
                </a:solidFill>
              </a:rPr>
              <a:t>What are Integrated Assessment Models (IAMs)?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7" name="Google Shape;173;p11">
            <a:extLst>
              <a:ext uri="{FF2B5EF4-FFF2-40B4-BE49-F238E27FC236}">
                <a16:creationId xmlns:a16="http://schemas.microsoft.com/office/drawing/2014/main" id="{990A2C68-0378-4528-85D3-79F9E14E6BEA}"/>
              </a:ext>
            </a:extLst>
          </p:cNvPr>
          <p:cNvSpPr txBox="1">
            <a:spLocks/>
          </p:cNvSpPr>
          <p:nvPr/>
        </p:nvSpPr>
        <p:spPr>
          <a:xfrm>
            <a:off x="575730" y="1264792"/>
            <a:ext cx="10896600" cy="4998463"/>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pPr>
            <a:r>
              <a:rPr lang="en-US"/>
              <a:t>IAMs explore how human development and societal choices interact with and affect the natural world (e.g., climate change).</a:t>
            </a:r>
          </a:p>
          <a:p>
            <a:pPr>
              <a:buClr>
                <a:schemeClr val="dk1"/>
              </a:buClr>
              <a:buSzPts val="2800"/>
            </a:pPr>
            <a:r>
              <a:rPr lang="en-US"/>
              <a:t>They </a:t>
            </a:r>
            <a:r>
              <a:rPr lang="en-US" i="1"/>
              <a:t>integrate</a:t>
            </a:r>
            <a:r>
              <a:rPr lang="en-US"/>
              <a:t> representations of both </a:t>
            </a:r>
            <a:r>
              <a:rPr lang="en-US" i="1"/>
              <a:t>human</a:t>
            </a:r>
            <a:r>
              <a:rPr lang="en-US"/>
              <a:t> and </a:t>
            </a:r>
            <a:r>
              <a:rPr lang="en-US" i="1"/>
              <a:t>earth</a:t>
            </a:r>
            <a:r>
              <a:rPr lang="en-US"/>
              <a:t> systems.</a:t>
            </a:r>
          </a:p>
          <a:p>
            <a:pPr>
              <a:buClr>
                <a:schemeClr val="dk1"/>
              </a:buClr>
              <a:buSzPts val="2800"/>
            </a:pPr>
            <a:r>
              <a:rPr lang="en-US"/>
              <a:t>They have been used to (1) understand and assess the magnitude of human-induced global warming, and (2) support the identification of possible solutions and the tradeoffs they create</a:t>
            </a:r>
            <a:endParaRPr lang="en-US" dirty="0"/>
          </a:p>
        </p:txBody>
      </p:sp>
      <p:pic>
        <p:nvPicPr>
          <p:cNvPr id="8" name="Google Shape;174;p11" descr="A group of people sitting in a lecture hall&#10;&#10;Description automatically generated with low confidence">
            <a:extLst>
              <a:ext uri="{FF2B5EF4-FFF2-40B4-BE49-F238E27FC236}">
                <a16:creationId xmlns:a16="http://schemas.microsoft.com/office/drawing/2014/main" id="{9832A72A-84AA-4D21-AB35-FD3563DD757B}"/>
              </a:ext>
            </a:extLst>
          </p:cNvPr>
          <p:cNvPicPr preferRelativeResize="0"/>
          <p:nvPr/>
        </p:nvPicPr>
        <p:blipFill rotWithShape="1">
          <a:blip r:embed="rId3">
            <a:alphaModFix/>
          </a:blip>
          <a:srcRect/>
          <a:stretch/>
        </p:blipFill>
        <p:spPr>
          <a:xfrm>
            <a:off x="1020738" y="4453547"/>
            <a:ext cx="4245395" cy="2144103"/>
          </a:xfrm>
          <a:prstGeom prst="rect">
            <a:avLst/>
          </a:prstGeom>
          <a:noFill/>
          <a:ln>
            <a:noFill/>
          </a:ln>
        </p:spPr>
      </p:pic>
      <p:pic>
        <p:nvPicPr>
          <p:cNvPr id="10" name="Google Shape;176;p11" descr="A group of people posing for a photo&#10;&#10;Description automatically generated">
            <a:extLst>
              <a:ext uri="{FF2B5EF4-FFF2-40B4-BE49-F238E27FC236}">
                <a16:creationId xmlns:a16="http://schemas.microsoft.com/office/drawing/2014/main" id="{D55E1CDA-0ACB-4A4A-A50F-93665E7689DE}"/>
              </a:ext>
            </a:extLst>
          </p:cNvPr>
          <p:cNvPicPr preferRelativeResize="0"/>
          <p:nvPr/>
        </p:nvPicPr>
        <p:blipFill rotWithShape="1">
          <a:blip r:embed="rId4">
            <a:alphaModFix/>
          </a:blip>
          <a:srcRect/>
          <a:stretch/>
        </p:blipFill>
        <p:spPr>
          <a:xfrm>
            <a:off x="5516538" y="4309198"/>
            <a:ext cx="5193792" cy="2047152"/>
          </a:xfrm>
          <a:prstGeom prst="rect">
            <a:avLst/>
          </a:prstGeom>
          <a:noFill/>
          <a:ln>
            <a:noFill/>
          </a:ln>
        </p:spPr>
      </p:pic>
    </p:spTree>
    <p:extLst>
      <p:ext uri="{BB962C8B-B14F-4D97-AF65-F5344CB8AC3E}">
        <p14:creationId xmlns:p14="http://schemas.microsoft.com/office/powerpoint/2010/main" val="289411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15951"/>
            <a:ext cx="10228574" cy="969496"/>
          </a:xfrm>
        </p:spPr>
        <p:txBody>
          <a:bodyPr/>
          <a:lstStyle/>
          <a:p>
            <a:pPr algn="ctr"/>
            <a:r>
              <a:rPr lang="en-US" altLang="en-US" sz="3500" dirty="0">
                <a:solidFill>
                  <a:schemeClr val="tx1"/>
                </a:solidFill>
              </a:rPr>
              <a:t>Multi-sector Human-Earth System models developed by interdisciplinary teams</a:t>
            </a:r>
            <a:endParaRPr lang="en-US" sz="3500" dirty="0">
              <a:solidFill>
                <a:schemeClr val="tx1"/>
              </a:solidFill>
            </a:endParaRP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graphicFrame>
        <p:nvGraphicFramePr>
          <p:cNvPr id="7" name="Content Placeholder 5">
            <a:extLst>
              <a:ext uri="{FF2B5EF4-FFF2-40B4-BE49-F238E27FC236}">
                <a16:creationId xmlns:a16="http://schemas.microsoft.com/office/drawing/2014/main" id="{02B1EFFB-C7CB-4DDE-848B-D44B04AAEC83}"/>
              </a:ext>
            </a:extLst>
          </p:cNvPr>
          <p:cNvGraphicFramePr>
            <a:graphicFrameLocks/>
          </p:cNvGraphicFramePr>
          <p:nvPr>
            <p:extLst>
              <p:ext uri="{D42A27DB-BD31-4B8C-83A1-F6EECF244321}">
                <p14:modId xmlns:p14="http://schemas.microsoft.com/office/powerpoint/2010/main" val="3946158992"/>
              </p:ext>
            </p:extLst>
          </p:nvPr>
        </p:nvGraphicFramePr>
        <p:xfrm>
          <a:off x="318246" y="1356504"/>
          <a:ext cx="8686799" cy="5025528"/>
        </p:xfrm>
        <a:graphic>
          <a:graphicData uri="http://schemas.openxmlformats.org/drawingml/2006/table">
            <a:tbl>
              <a:tblPr firstRow="1" bandRow="1">
                <a:tableStyleId>{5C22544A-7EE6-4342-B048-85BDC9FD1C3A}</a:tableStyleId>
              </a:tblPr>
              <a:tblGrid>
                <a:gridCol w="3494358">
                  <a:extLst>
                    <a:ext uri="{9D8B030D-6E8A-4147-A177-3AD203B41FA5}">
                      <a16:colId xmlns:a16="http://schemas.microsoft.com/office/drawing/2014/main" val="20000"/>
                    </a:ext>
                  </a:extLst>
                </a:gridCol>
                <a:gridCol w="2762981">
                  <a:extLst>
                    <a:ext uri="{9D8B030D-6E8A-4147-A177-3AD203B41FA5}">
                      <a16:colId xmlns:a16="http://schemas.microsoft.com/office/drawing/2014/main" val="20001"/>
                    </a:ext>
                  </a:extLst>
                </a:gridCol>
                <a:gridCol w="2429460">
                  <a:extLst>
                    <a:ext uri="{9D8B030D-6E8A-4147-A177-3AD203B41FA5}">
                      <a16:colId xmlns:a16="http://schemas.microsoft.com/office/drawing/2014/main" val="20002"/>
                    </a:ext>
                  </a:extLst>
                </a:gridCol>
              </a:tblGrid>
              <a:tr h="393779">
                <a:tc>
                  <a:txBody>
                    <a:bodyPr/>
                    <a:lstStyle/>
                    <a:p>
                      <a:pPr algn="ctr"/>
                      <a:r>
                        <a:rPr lang="en-US" sz="1800" dirty="0"/>
                        <a:t>Model</a:t>
                      </a:r>
                    </a:p>
                  </a:txBody>
                  <a:tcPr marL="92385" marR="92385" marT="45717" marB="45717">
                    <a:solidFill>
                      <a:schemeClr val="tx2">
                        <a:lumMod val="75000"/>
                      </a:schemeClr>
                    </a:solidFill>
                  </a:tcPr>
                </a:tc>
                <a:tc>
                  <a:txBody>
                    <a:bodyPr/>
                    <a:lstStyle/>
                    <a:p>
                      <a:pPr algn="ctr"/>
                      <a:r>
                        <a:rPr lang="en-US" sz="1800" dirty="0"/>
                        <a:t>Home Institution</a:t>
                      </a:r>
                    </a:p>
                  </a:txBody>
                  <a:tcPr marL="92385" marR="92385" marT="45717" marB="45717">
                    <a:solidFill>
                      <a:schemeClr val="tx2">
                        <a:lumMod val="75000"/>
                      </a:schemeClr>
                    </a:solidFill>
                  </a:tcPr>
                </a:tc>
                <a:tc>
                  <a:txBody>
                    <a:bodyPr/>
                    <a:lstStyle/>
                    <a:p>
                      <a:pPr algn="ctr"/>
                      <a:endParaRPr lang="en-US" sz="1800" dirty="0"/>
                    </a:p>
                  </a:txBody>
                  <a:tcPr marL="92385" marR="92385" marT="45717" marB="45717">
                    <a:solidFill>
                      <a:schemeClr val="tx2">
                        <a:lumMod val="75000"/>
                      </a:schemeClr>
                    </a:solidFill>
                  </a:tcPr>
                </a:tc>
                <a:extLst>
                  <a:ext uri="{0D108BD9-81ED-4DB2-BD59-A6C34878D82A}">
                    <a16:rowId xmlns:a16="http://schemas.microsoft.com/office/drawing/2014/main" val="10000"/>
                  </a:ext>
                </a:extLst>
              </a:tr>
              <a:tr h="658097">
                <a:tc>
                  <a:txBody>
                    <a:bodyPr/>
                    <a:lstStyle/>
                    <a:p>
                      <a:pPr marL="0" algn="ctr" defTabSz="914400" rtl="0" eaLnBrk="1" latinLnBrk="0" hangingPunct="1"/>
                      <a:r>
                        <a:rPr lang="en-US" sz="1800" kern="1200" dirty="0">
                          <a:solidFill>
                            <a:schemeClr val="dk1"/>
                          </a:solidFill>
                          <a:latin typeface="+mn-lt"/>
                          <a:ea typeface="+mn-ea"/>
                          <a:cs typeface="+mn-cs"/>
                        </a:rPr>
                        <a:t>AIM</a:t>
                      </a:r>
                    </a:p>
                    <a:p>
                      <a:pPr marL="0" algn="ctr" defTabSz="914400" rtl="0" eaLnBrk="1" latinLnBrk="0" hangingPunct="1"/>
                      <a:r>
                        <a:rPr lang="en-US" sz="1100" kern="1200" dirty="0">
                          <a:solidFill>
                            <a:schemeClr val="dk1"/>
                          </a:solidFill>
                          <a:latin typeface="+mn-lt"/>
                          <a:ea typeface="+mn-ea"/>
                          <a:cs typeface="+mn-cs"/>
                        </a:rPr>
                        <a:t>Asia Integrated Model</a:t>
                      </a:r>
                    </a:p>
                  </a:txBody>
                  <a:tcPr marL="92385" marR="92385" marT="45717" marB="45717">
                    <a:solidFill>
                      <a:schemeClr val="bg1">
                        <a:lumMod val="85000"/>
                      </a:schemeClr>
                    </a:solidFill>
                  </a:tcPr>
                </a:tc>
                <a:tc>
                  <a:txBody>
                    <a:bodyPr/>
                    <a:lstStyle/>
                    <a:p>
                      <a:pPr marL="0" algn="ctr" defTabSz="914400" rtl="0" eaLnBrk="1" latinLnBrk="0" hangingPunct="1"/>
                      <a:r>
                        <a:rPr lang="en-US" sz="1400" kern="1200" dirty="0">
                          <a:solidFill>
                            <a:schemeClr val="dk1"/>
                          </a:solidFill>
                          <a:latin typeface="+mn-lt"/>
                          <a:ea typeface="+mn-ea"/>
                          <a:cs typeface="+mn-cs"/>
                        </a:rPr>
                        <a:t>National</a:t>
                      </a:r>
                      <a:r>
                        <a:rPr lang="en-US" sz="1400" kern="1200" baseline="0" dirty="0">
                          <a:solidFill>
                            <a:schemeClr val="dk1"/>
                          </a:solidFill>
                          <a:latin typeface="+mn-lt"/>
                          <a:ea typeface="+mn-ea"/>
                          <a:cs typeface="+mn-cs"/>
                        </a:rPr>
                        <a:t> Institutes for Environmental Studies, Tsukuba Japan</a:t>
                      </a:r>
                      <a:endParaRPr lang="en-US" sz="1400" kern="1200" dirty="0">
                        <a:solidFill>
                          <a:schemeClr val="dk1"/>
                        </a:solidFill>
                        <a:latin typeface="+mn-lt"/>
                        <a:ea typeface="+mn-ea"/>
                        <a:cs typeface="+mn-cs"/>
                      </a:endParaRPr>
                    </a:p>
                  </a:txBody>
                  <a:tcPr marL="92385" marR="92385" marT="45717" marB="45717">
                    <a:solidFill>
                      <a:schemeClr val="bg1">
                        <a:lumMod val="85000"/>
                      </a:schemeClr>
                    </a:solidFill>
                  </a:tcPr>
                </a:tc>
                <a:tc>
                  <a:txBody>
                    <a:bodyPr/>
                    <a:lstStyle/>
                    <a:p>
                      <a:pPr marL="0" algn="l" defTabSz="914400" rtl="0" eaLnBrk="1" latinLnBrk="0" hangingPunct="1"/>
                      <a:endParaRPr lang="en-US" sz="1100" kern="1200" dirty="0">
                        <a:solidFill>
                          <a:schemeClr val="dk1"/>
                        </a:solidFill>
                        <a:latin typeface="+mn-lt"/>
                        <a:ea typeface="+mn-ea"/>
                        <a:cs typeface="+mn-cs"/>
                      </a:endParaRPr>
                    </a:p>
                  </a:txBody>
                  <a:tcPr marL="92385" marR="92385" marT="45717" marB="45717">
                    <a:solidFill>
                      <a:schemeClr val="bg1">
                        <a:lumMod val="85000"/>
                      </a:schemeClr>
                    </a:solidFill>
                  </a:tcPr>
                </a:tc>
                <a:extLst>
                  <a:ext uri="{0D108BD9-81ED-4DB2-BD59-A6C34878D82A}">
                    <a16:rowId xmlns:a16="http://schemas.microsoft.com/office/drawing/2014/main" val="10001"/>
                  </a:ext>
                </a:extLst>
              </a:tr>
              <a:tr h="744443">
                <a:tc>
                  <a:txBody>
                    <a:bodyPr/>
                    <a:lstStyle/>
                    <a:p>
                      <a:pPr algn="ctr"/>
                      <a:r>
                        <a:rPr lang="en-US" sz="1800" dirty="0"/>
                        <a:t>GCAM</a:t>
                      </a:r>
                    </a:p>
                    <a:p>
                      <a:pPr algn="ctr"/>
                      <a:r>
                        <a:rPr lang="en-US" sz="1100" dirty="0"/>
                        <a:t>Global Change Analysis Model</a:t>
                      </a:r>
                    </a:p>
                    <a:p>
                      <a:pPr algn="ctr"/>
                      <a:endParaRPr lang="en-US" sz="1100" dirty="0"/>
                    </a:p>
                  </a:txBody>
                  <a:tcPr marL="92385" marR="92385" marT="45717" marB="45717">
                    <a:solidFill>
                      <a:schemeClr val="bg1">
                        <a:lumMod val="75000"/>
                      </a:schemeClr>
                    </a:solidFill>
                  </a:tcPr>
                </a:tc>
                <a:tc>
                  <a:txBody>
                    <a:bodyPr/>
                    <a:lstStyle/>
                    <a:p>
                      <a:pPr algn="ctr"/>
                      <a:r>
                        <a:rPr lang="en-US" sz="1400" dirty="0"/>
                        <a:t>Joint Global Change Research Institute, PNNL, College Park, MD</a:t>
                      </a:r>
                    </a:p>
                  </a:txBody>
                  <a:tcPr marL="92385" marR="92385" marT="45717" marB="45717">
                    <a:solidFill>
                      <a:schemeClr val="bg1">
                        <a:lumMod val="75000"/>
                      </a:schemeClr>
                    </a:solidFill>
                  </a:tcPr>
                </a:tc>
                <a:tc>
                  <a:txBody>
                    <a:bodyPr/>
                    <a:lstStyle/>
                    <a:p>
                      <a:endParaRPr lang="en-US" sz="1100" dirty="0"/>
                    </a:p>
                  </a:txBody>
                  <a:tcPr marL="92385" marR="92385" marT="45717" marB="45717">
                    <a:solidFill>
                      <a:schemeClr val="bg1">
                        <a:lumMod val="75000"/>
                      </a:schemeClr>
                    </a:solidFill>
                  </a:tcPr>
                </a:tc>
                <a:extLst>
                  <a:ext uri="{0D108BD9-81ED-4DB2-BD59-A6C34878D82A}">
                    <a16:rowId xmlns:a16="http://schemas.microsoft.com/office/drawing/2014/main" val="10002"/>
                  </a:ext>
                </a:extLst>
              </a:tr>
              <a:tr h="744443">
                <a:tc>
                  <a:txBody>
                    <a:bodyPr/>
                    <a:lstStyle/>
                    <a:p>
                      <a:pPr marL="0" algn="ctr" defTabSz="914400" rtl="0" eaLnBrk="1" latinLnBrk="0" hangingPunct="1"/>
                      <a:r>
                        <a:rPr lang="en-US" sz="1800" kern="1200" dirty="0">
                          <a:solidFill>
                            <a:schemeClr val="dk1"/>
                          </a:solidFill>
                          <a:latin typeface="+mn-lt"/>
                          <a:ea typeface="+mn-ea"/>
                          <a:cs typeface="+mn-cs"/>
                        </a:rPr>
                        <a:t>IGSM</a:t>
                      </a:r>
                    </a:p>
                    <a:p>
                      <a:pPr marL="0" algn="ctr" defTabSz="914400" rtl="0" eaLnBrk="1" latinLnBrk="0" hangingPunct="1"/>
                      <a:r>
                        <a:rPr lang="en-US" sz="1100" kern="1200" dirty="0">
                          <a:solidFill>
                            <a:schemeClr val="dk1"/>
                          </a:solidFill>
                          <a:latin typeface="+mn-lt"/>
                          <a:ea typeface="+mn-ea"/>
                          <a:cs typeface="+mn-cs"/>
                        </a:rPr>
                        <a:t>Integrated Global System Model</a:t>
                      </a:r>
                    </a:p>
                    <a:p>
                      <a:pPr marL="0" algn="ctr" defTabSz="914400" rtl="0" eaLnBrk="1" latinLnBrk="0" hangingPunct="1"/>
                      <a:endParaRPr lang="en-US" sz="1100" kern="1200" dirty="0">
                        <a:solidFill>
                          <a:schemeClr val="dk1"/>
                        </a:solidFill>
                        <a:latin typeface="+mn-lt"/>
                        <a:ea typeface="+mn-ea"/>
                        <a:cs typeface="+mn-cs"/>
                      </a:endParaRPr>
                    </a:p>
                  </a:txBody>
                  <a:tcPr marL="92385" marR="92385" marT="45717" marB="45717">
                    <a:solidFill>
                      <a:schemeClr val="bg1">
                        <a:lumMod val="85000"/>
                      </a:schemeClr>
                    </a:solidFill>
                  </a:tcPr>
                </a:tc>
                <a:tc>
                  <a:txBody>
                    <a:bodyPr/>
                    <a:lstStyle/>
                    <a:p>
                      <a:pPr marL="0" algn="ctr" defTabSz="914400" rtl="0" eaLnBrk="1" latinLnBrk="0" hangingPunct="1"/>
                      <a:r>
                        <a:rPr lang="en-US" sz="1400" kern="1200" dirty="0">
                          <a:solidFill>
                            <a:schemeClr val="dk1"/>
                          </a:solidFill>
                          <a:latin typeface="+mn-lt"/>
                          <a:ea typeface="+mn-ea"/>
                          <a:cs typeface="+mn-cs"/>
                        </a:rPr>
                        <a:t>Joint Program, MIT, Cambridge,</a:t>
                      </a:r>
                      <a:r>
                        <a:rPr lang="en-US" sz="1400" kern="1200" baseline="0" dirty="0">
                          <a:solidFill>
                            <a:schemeClr val="dk1"/>
                          </a:solidFill>
                          <a:latin typeface="+mn-lt"/>
                          <a:ea typeface="+mn-ea"/>
                          <a:cs typeface="+mn-cs"/>
                        </a:rPr>
                        <a:t> MA</a:t>
                      </a:r>
                      <a:endParaRPr lang="en-US" sz="1400" kern="1200" dirty="0">
                        <a:solidFill>
                          <a:schemeClr val="dk1"/>
                        </a:solidFill>
                        <a:latin typeface="+mn-lt"/>
                        <a:ea typeface="+mn-ea"/>
                        <a:cs typeface="+mn-cs"/>
                      </a:endParaRPr>
                    </a:p>
                  </a:txBody>
                  <a:tcPr marL="92385" marR="92385" marT="45717" marB="45717">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dk1"/>
                        </a:solidFill>
                        <a:latin typeface="+mn-lt"/>
                        <a:ea typeface="+mn-ea"/>
                        <a:cs typeface="+mn-cs"/>
                      </a:endParaRPr>
                    </a:p>
                  </a:txBody>
                  <a:tcPr marL="92385" marR="92385" marT="45717" marB="45717">
                    <a:solidFill>
                      <a:schemeClr val="bg1">
                        <a:lumMod val="85000"/>
                      </a:schemeClr>
                    </a:solidFill>
                  </a:tcPr>
                </a:tc>
                <a:extLst>
                  <a:ext uri="{0D108BD9-81ED-4DB2-BD59-A6C34878D82A}">
                    <a16:rowId xmlns:a16="http://schemas.microsoft.com/office/drawing/2014/main" val="10003"/>
                  </a:ext>
                </a:extLst>
              </a:tr>
              <a:tr h="922463">
                <a:tc>
                  <a:txBody>
                    <a:bodyPr/>
                    <a:lstStyle/>
                    <a:p>
                      <a:pPr algn="ctr"/>
                      <a:r>
                        <a:rPr lang="en-US" sz="1800" dirty="0"/>
                        <a:t>IMAGE</a:t>
                      </a:r>
                    </a:p>
                    <a:p>
                      <a:pPr algn="ctr"/>
                      <a:r>
                        <a:rPr lang="en-US" sz="1100" dirty="0"/>
                        <a:t>The Integrated Model to Assess the Global Environment</a:t>
                      </a:r>
                    </a:p>
                    <a:p>
                      <a:pPr algn="ctr"/>
                      <a:endParaRPr lang="en-US" sz="1100" dirty="0"/>
                    </a:p>
                  </a:txBody>
                  <a:tcPr marL="92385" marR="92385" marT="45717" marB="45717">
                    <a:solidFill>
                      <a:schemeClr val="bg1">
                        <a:lumMod val="75000"/>
                      </a:schemeClr>
                    </a:solidFill>
                  </a:tcPr>
                </a:tc>
                <a:tc>
                  <a:txBody>
                    <a:bodyPr/>
                    <a:lstStyle/>
                    <a:p>
                      <a:pPr algn="ctr"/>
                      <a:r>
                        <a:rPr lang="en-US" sz="1400" dirty="0"/>
                        <a:t>PBL Netherlands Environmental Assessment Agency, Bildhoven, The Netherlands</a:t>
                      </a:r>
                    </a:p>
                  </a:txBody>
                  <a:tcPr marL="92385" marR="92385" marT="45717" marB="45717">
                    <a:solidFill>
                      <a:schemeClr val="bg1">
                        <a:lumMod val="75000"/>
                      </a:schemeClr>
                    </a:solidFill>
                  </a:tcPr>
                </a:tc>
                <a:tc>
                  <a:txBody>
                    <a:bodyPr/>
                    <a:lstStyle/>
                    <a:p>
                      <a:endParaRPr lang="en-US" sz="1100" dirty="0"/>
                    </a:p>
                  </a:txBody>
                  <a:tcPr marL="92385" marR="92385" marT="45717" marB="45717">
                    <a:solidFill>
                      <a:schemeClr val="bg1">
                        <a:lumMod val="75000"/>
                      </a:schemeClr>
                    </a:solidFill>
                  </a:tcPr>
                </a:tc>
                <a:extLst>
                  <a:ext uri="{0D108BD9-81ED-4DB2-BD59-A6C34878D82A}">
                    <a16:rowId xmlns:a16="http://schemas.microsoft.com/office/drawing/2014/main" val="10004"/>
                  </a:ext>
                </a:extLst>
              </a:tr>
              <a:tr h="744443">
                <a:tc>
                  <a:txBody>
                    <a:bodyPr/>
                    <a:lstStyle/>
                    <a:p>
                      <a:pPr algn="ctr"/>
                      <a:r>
                        <a:rPr lang="en-US" sz="1800" dirty="0"/>
                        <a:t>MESSAGE</a:t>
                      </a:r>
                    </a:p>
                    <a:p>
                      <a:pPr algn="ctr"/>
                      <a:r>
                        <a:rPr lang="en-US" sz="1100" dirty="0"/>
                        <a:t>Model for Energy Supply Strategy Alternatives and their General Environmental Impact</a:t>
                      </a:r>
                    </a:p>
                  </a:txBody>
                  <a:tcPr marL="92385" marR="92385" marT="45717" marB="45717">
                    <a:solidFill>
                      <a:schemeClr val="bg1">
                        <a:lumMod val="85000"/>
                      </a:schemeClr>
                    </a:solidFill>
                  </a:tcPr>
                </a:tc>
                <a:tc>
                  <a:txBody>
                    <a:bodyPr/>
                    <a:lstStyle/>
                    <a:p>
                      <a:pPr algn="ctr"/>
                      <a:r>
                        <a:rPr lang="en-US" sz="1400" dirty="0"/>
                        <a:t>International Institute for Applied Systems Analysis; Laxenburg, Austria</a:t>
                      </a:r>
                    </a:p>
                  </a:txBody>
                  <a:tcPr marL="92385" marR="92385" marT="45717" marB="45717">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92385" marR="92385" marT="45717" marB="45717">
                    <a:solidFill>
                      <a:schemeClr val="bg1">
                        <a:lumMod val="85000"/>
                      </a:schemeClr>
                    </a:solidFill>
                  </a:tcPr>
                </a:tc>
                <a:extLst>
                  <a:ext uri="{0D108BD9-81ED-4DB2-BD59-A6C34878D82A}">
                    <a16:rowId xmlns:a16="http://schemas.microsoft.com/office/drawing/2014/main" val="10005"/>
                  </a:ext>
                </a:extLst>
              </a:tr>
              <a:tr h="744443">
                <a:tc>
                  <a:txBody>
                    <a:bodyPr/>
                    <a:lstStyle/>
                    <a:p>
                      <a:pPr marL="0" algn="ctr" defTabSz="914400" rtl="0" eaLnBrk="1" latinLnBrk="0" hangingPunct="1"/>
                      <a:r>
                        <a:rPr lang="en-US" sz="1800" kern="1200" dirty="0">
                          <a:solidFill>
                            <a:schemeClr val="dk1"/>
                          </a:solidFill>
                          <a:latin typeface="+mn-lt"/>
                          <a:ea typeface="+mn-ea"/>
                          <a:cs typeface="+mn-cs"/>
                        </a:rPr>
                        <a:t>REMIND</a:t>
                      </a:r>
                    </a:p>
                    <a:p>
                      <a:pPr algn="ctr"/>
                      <a:r>
                        <a:rPr lang="en-US" sz="1100" dirty="0"/>
                        <a:t>Regionalized Model of Investments and Technological Development</a:t>
                      </a:r>
                    </a:p>
                  </a:txBody>
                  <a:tcPr marL="92385" marR="92385" marT="45717" marB="45717">
                    <a:solidFill>
                      <a:schemeClr val="bg1">
                        <a:lumMod val="75000"/>
                      </a:schemeClr>
                    </a:solidFill>
                  </a:tcPr>
                </a:tc>
                <a:tc>
                  <a:txBody>
                    <a:bodyPr/>
                    <a:lstStyle/>
                    <a:p>
                      <a:pPr algn="ctr"/>
                      <a:r>
                        <a:rPr lang="en-US" sz="1400" dirty="0"/>
                        <a:t>Potsdam Institute for Climate Impacts Research; Potsdam, Germany</a:t>
                      </a:r>
                    </a:p>
                  </a:txBody>
                  <a:tcPr marL="92385" marR="92385" marT="45717" marB="45717">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92385" marR="92385" marT="45717" marB="45717">
                    <a:solidFill>
                      <a:schemeClr val="bg1">
                        <a:lumMod val="75000"/>
                      </a:schemeClr>
                    </a:solidFill>
                  </a:tcPr>
                </a:tc>
                <a:extLst>
                  <a:ext uri="{0D108BD9-81ED-4DB2-BD59-A6C34878D82A}">
                    <a16:rowId xmlns:a16="http://schemas.microsoft.com/office/drawing/2014/main" val="10006"/>
                  </a:ext>
                </a:extLst>
              </a:tr>
            </a:tbl>
          </a:graphicData>
        </a:graphic>
      </p:graphicFrame>
      <p:sp>
        <p:nvSpPr>
          <p:cNvPr id="8" name="Rectangle 7">
            <a:extLst>
              <a:ext uri="{FF2B5EF4-FFF2-40B4-BE49-F238E27FC236}">
                <a16:creationId xmlns:a16="http://schemas.microsoft.com/office/drawing/2014/main" id="{BA84D0D8-4827-442F-BEEF-5B6E20E2D523}"/>
              </a:ext>
            </a:extLst>
          </p:cNvPr>
          <p:cNvSpPr/>
          <p:nvPr/>
        </p:nvSpPr>
        <p:spPr>
          <a:xfrm>
            <a:off x="318245" y="2460031"/>
            <a:ext cx="8686799" cy="7725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403D29-42C6-43CB-9DC1-E5E9A32B8112}"/>
              </a:ext>
            </a:extLst>
          </p:cNvPr>
          <p:cNvSpPr txBox="1"/>
          <p:nvPr/>
        </p:nvSpPr>
        <p:spPr>
          <a:xfrm>
            <a:off x="9100585" y="2519300"/>
            <a:ext cx="2903359" cy="646331"/>
          </a:xfrm>
          <a:prstGeom prst="rect">
            <a:avLst/>
          </a:prstGeom>
          <a:noFill/>
        </p:spPr>
        <p:txBody>
          <a:bodyPr wrap="none" rtlCol="0">
            <a:spAutoFit/>
          </a:bodyPr>
          <a:lstStyle/>
          <a:p>
            <a:r>
              <a:rPr lang="en-US" dirty="0"/>
              <a:t>Applicable at country scale</a:t>
            </a:r>
          </a:p>
          <a:p>
            <a:r>
              <a:rPr lang="en-US" dirty="0"/>
              <a:t>embedded water module</a:t>
            </a:r>
          </a:p>
        </p:txBody>
      </p:sp>
    </p:spTree>
    <p:extLst>
      <p:ext uri="{BB962C8B-B14F-4D97-AF65-F5344CB8AC3E}">
        <p14:creationId xmlns:p14="http://schemas.microsoft.com/office/powerpoint/2010/main" val="389564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Global Change Analysis Model (GCAM)</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pic>
        <p:nvPicPr>
          <p:cNvPr id="7" name="Picture 6">
            <a:extLst>
              <a:ext uri="{FF2B5EF4-FFF2-40B4-BE49-F238E27FC236}">
                <a16:creationId xmlns:a16="http://schemas.microsoft.com/office/drawing/2014/main" id="{5180D447-E1E9-4033-A674-E34A06679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57" y="3869117"/>
            <a:ext cx="3650275" cy="2437260"/>
          </a:xfrm>
          <a:prstGeom prst="rect">
            <a:avLst/>
          </a:prstGeom>
        </p:spPr>
      </p:pic>
      <p:pic>
        <p:nvPicPr>
          <p:cNvPr id="8" name="Picture 7">
            <a:extLst>
              <a:ext uri="{FF2B5EF4-FFF2-40B4-BE49-F238E27FC236}">
                <a16:creationId xmlns:a16="http://schemas.microsoft.com/office/drawing/2014/main" id="{46BDD5B1-5B40-4FE6-B509-D9274880D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077" y="3513997"/>
            <a:ext cx="6541820" cy="2826244"/>
          </a:xfrm>
          <a:prstGeom prst="rect">
            <a:avLst/>
          </a:prstGeom>
        </p:spPr>
      </p:pic>
      <p:sp>
        <p:nvSpPr>
          <p:cNvPr id="10" name="Rectangle 9">
            <a:extLst>
              <a:ext uri="{FF2B5EF4-FFF2-40B4-BE49-F238E27FC236}">
                <a16:creationId xmlns:a16="http://schemas.microsoft.com/office/drawing/2014/main" id="{5B3DBFE7-4220-4F02-8B84-C47CC2FBBA94}"/>
              </a:ext>
            </a:extLst>
          </p:cNvPr>
          <p:cNvSpPr/>
          <p:nvPr/>
        </p:nvSpPr>
        <p:spPr>
          <a:xfrm>
            <a:off x="497149" y="6385316"/>
            <a:ext cx="4187686" cy="328231"/>
          </a:xfrm>
          <a:prstGeom prst="rect">
            <a:avLst/>
          </a:prstGeom>
        </p:spPr>
        <p:txBody>
          <a:bodyPr wrap="square">
            <a:spAutoFit/>
          </a:bodyPr>
          <a:lstStyle/>
          <a:p>
            <a:pPr algn="just"/>
            <a:r>
              <a:rPr lang="en-US" sz="1533" b="1" dirty="0">
                <a:latin typeface="Times New Roman" panose="02020603050405020304" pitchFamily="18" charset="0"/>
              </a:rPr>
              <a:t>Source:</a:t>
            </a:r>
            <a:r>
              <a:rPr lang="en-US" sz="1333" dirty="0"/>
              <a:t> http://jgcri.github.io/gcam-doc/overview.html</a:t>
            </a:r>
          </a:p>
        </p:txBody>
      </p:sp>
      <p:sp>
        <p:nvSpPr>
          <p:cNvPr id="11" name="Rectangle 10">
            <a:extLst>
              <a:ext uri="{FF2B5EF4-FFF2-40B4-BE49-F238E27FC236}">
                <a16:creationId xmlns:a16="http://schemas.microsoft.com/office/drawing/2014/main" id="{87D31900-E373-4C4B-AE18-4C66989780FA}"/>
              </a:ext>
            </a:extLst>
          </p:cNvPr>
          <p:cNvSpPr/>
          <p:nvPr/>
        </p:nvSpPr>
        <p:spPr>
          <a:xfrm>
            <a:off x="5274076" y="6398164"/>
            <a:ext cx="6541820" cy="328231"/>
          </a:xfrm>
          <a:prstGeom prst="rect">
            <a:avLst/>
          </a:prstGeom>
          <a:solidFill>
            <a:schemeClr val="bg1"/>
          </a:solidFill>
        </p:spPr>
        <p:txBody>
          <a:bodyPr wrap="square">
            <a:spAutoFit/>
          </a:bodyPr>
          <a:lstStyle/>
          <a:p>
            <a:pPr algn="ctr"/>
            <a:r>
              <a:rPr lang="en-US" sz="1533" b="1" dirty="0">
                <a:latin typeface="Times New Roman" panose="02020603050405020304" pitchFamily="18" charset="0"/>
              </a:rPr>
              <a:t>Systems spatial scales in GCAM (Calvin et al. 2019)</a:t>
            </a:r>
          </a:p>
        </p:txBody>
      </p:sp>
      <p:sp>
        <p:nvSpPr>
          <p:cNvPr id="12" name="Rectangle 11">
            <a:extLst>
              <a:ext uri="{FF2B5EF4-FFF2-40B4-BE49-F238E27FC236}">
                <a16:creationId xmlns:a16="http://schemas.microsoft.com/office/drawing/2014/main" id="{FEBB5720-3D25-4F93-96D5-BB51090CCB72}"/>
              </a:ext>
            </a:extLst>
          </p:cNvPr>
          <p:cNvSpPr/>
          <p:nvPr/>
        </p:nvSpPr>
        <p:spPr>
          <a:xfrm>
            <a:off x="4775201" y="1057265"/>
            <a:ext cx="7171266" cy="2423740"/>
          </a:xfrm>
          <a:prstGeom prst="rect">
            <a:avLst/>
          </a:prstGeom>
          <a:solidFill>
            <a:schemeClr val="bg1"/>
          </a:solidFill>
        </p:spPr>
        <p:txBody>
          <a:bodyPr wrap="square">
            <a:spAutoFit/>
          </a:bodyPr>
          <a:lstStyle/>
          <a:p>
            <a:pPr marL="285750" indent="-285750" algn="just">
              <a:spcAft>
                <a:spcPts val="300"/>
              </a:spcAft>
              <a:buFont typeface="Arial" panose="020B0604020202020204" pitchFamily="34" charset="0"/>
              <a:buChar char="•"/>
            </a:pPr>
            <a:r>
              <a:rPr lang="en-US" sz="1600" dirty="0"/>
              <a:t>GCAM produces </a:t>
            </a:r>
            <a:r>
              <a:rPr lang="en-US" sz="1600" b="1" dirty="0"/>
              <a:t>conditional forecasts</a:t>
            </a:r>
            <a:r>
              <a:rPr lang="en-US" sz="1600" dirty="0"/>
              <a:t>: </a:t>
            </a:r>
            <a:r>
              <a:rPr lang="en-US" sz="1600" b="1" dirty="0"/>
              <a:t>GCAM scenarios help to explore a wide range of potential future energy, water, and land uses under a particular set of assumptions</a:t>
            </a:r>
            <a:r>
              <a:rPr lang="en-US" sz="1600" dirty="0"/>
              <a:t>.</a:t>
            </a:r>
          </a:p>
          <a:p>
            <a:pPr marL="285750" indent="-285750" algn="just">
              <a:spcAft>
                <a:spcPts val="300"/>
              </a:spcAft>
              <a:buFont typeface="Arial" panose="020B0604020202020204" pitchFamily="34" charset="0"/>
              <a:buChar char="•"/>
            </a:pPr>
            <a:r>
              <a:rPr lang="en-US" sz="1600" dirty="0"/>
              <a:t>GCAM uses outputs from global climate models (CMIP5/6, ISIMIP3) and generates results driven by RCP-SSP scenarios; useful to understand the uncertainty of the different estimates.</a:t>
            </a:r>
          </a:p>
          <a:p>
            <a:pPr marL="285750" indent="-285750" algn="just">
              <a:spcAft>
                <a:spcPts val="300"/>
              </a:spcAft>
              <a:buFont typeface="Arial" panose="020B0604020202020204" pitchFamily="34" charset="0"/>
              <a:buChar char="•"/>
            </a:pPr>
            <a:r>
              <a:rPr lang="en-US" sz="1600" dirty="0"/>
              <a:t>Alignment with IPCC scenario analysis (e.g., reference, NDC, net-zero, interventions) -&gt; GCAM is an IPCC "marker" model.</a:t>
            </a:r>
          </a:p>
          <a:p>
            <a:pPr marL="285750" indent="-285750" algn="just">
              <a:spcAft>
                <a:spcPts val="300"/>
              </a:spcAft>
              <a:buFont typeface="Arial" panose="020B0604020202020204" pitchFamily="34" charset="0"/>
              <a:buChar char="•"/>
            </a:pPr>
            <a:r>
              <a:rPr lang="en-US" sz="1600" dirty="0"/>
              <a:t>Open-source, publicly available model.</a:t>
            </a:r>
          </a:p>
        </p:txBody>
      </p:sp>
      <p:pic>
        <p:nvPicPr>
          <p:cNvPr id="13" name="Picture 12">
            <a:extLst>
              <a:ext uri="{FF2B5EF4-FFF2-40B4-BE49-F238E27FC236}">
                <a16:creationId xmlns:a16="http://schemas.microsoft.com/office/drawing/2014/main" id="{1E939649-F088-42B1-87B4-DC1A6FE3718B}"/>
              </a:ext>
            </a:extLst>
          </p:cNvPr>
          <p:cNvPicPr>
            <a:picLocks noChangeAspect="1"/>
          </p:cNvPicPr>
          <p:nvPr/>
        </p:nvPicPr>
        <p:blipFill rotWithShape="1">
          <a:blip r:embed="rId5"/>
          <a:srcRect l="17417" t="30120" r="43078" b="8941"/>
          <a:stretch/>
        </p:blipFill>
        <p:spPr>
          <a:xfrm>
            <a:off x="799723" y="1034178"/>
            <a:ext cx="3463944" cy="2730599"/>
          </a:xfrm>
          <a:prstGeom prst="rect">
            <a:avLst/>
          </a:prstGeom>
        </p:spPr>
      </p:pic>
    </p:spTree>
    <p:extLst>
      <p:ext uri="{BB962C8B-B14F-4D97-AF65-F5344CB8AC3E}">
        <p14:creationId xmlns:p14="http://schemas.microsoft.com/office/powerpoint/2010/main" val="217714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GCAM Characteristics</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pic>
        <p:nvPicPr>
          <p:cNvPr id="7" name="Picture 6">
            <a:extLst>
              <a:ext uri="{FF2B5EF4-FFF2-40B4-BE49-F238E27FC236}">
                <a16:creationId xmlns:a16="http://schemas.microsoft.com/office/drawing/2014/main" id="{CBC3E085-E17E-41F4-B898-410A29091B20}"/>
              </a:ext>
            </a:extLst>
          </p:cNvPr>
          <p:cNvPicPr>
            <a:picLocks noChangeAspect="1"/>
          </p:cNvPicPr>
          <p:nvPr/>
        </p:nvPicPr>
        <p:blipFill rotWithShape="1">
          <a:blip r:embed="rId3"/>
          <a:srcRect l="21281" t="18916" r="20234" b="13007"/>
          <a:stretch/>
        </p:blipFill>
        <p:spPr>
          <a:xfrm>
            <a:off x="1561022" y="1110042"/>
            <a:ext cx="5027594" cy="3291840"/>
          </a:xfrm>
          <a:prstGeom prst="rect">
            <a:avLst/>
          </a:prstGeom>
        </p:spPr>
      </p:pic>
      <p:sp>
        <p:nvSpPr>
          <p:cNvPr id="8" name="Rectangle 7">
            <a:extLst>
              <a:ext uri="{FF2B5EF4-FFF2-40B4-BE49-F238E27FC236}">
                <a16:creationId xmlns:a16="http://schemas.microsoft.com/office/drawing/2014/main" id="{188E9103-3884-4B58-B8BB-A73DCB3B46CD}"/>
              </a:ext>
            </a:extLst>
          </p:cNvPr>
          <p:cNvSpPr/>
          <p:nvPr/>
        </p:nvSpPr>
        <p:spPr>
          <a:xfrm>
            <a:off x="6879432" y="1110042"/>
            <a:ext cx="5185568" cy="5324535"/>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sz="1600" b="1" u="sng" dirty="0"/>
              <a:t>Overview:</a:t>
            </a:r>
            <a:r>
              <a:rPr lang="en-US" sz="1600" b="1" dirty="0"/>
              <a:t> </a:t>
            </a:r>
            <a:r>
              <a:rPr lang="en-US" sz="1600" dirty="0"/>
              <a:t>A partial equilibrium global integrated assessment model with technology-rich representations of the economy, energy sector, land use and water linked to a climate model.</a:t>
            </a:r>
          </a:p>
          <a:p>
            <a:pPr marL="285750" indent="-285750" algn="just">
              <a:spcAft>
                <a:spcPts val="600"/>
              </a:spcAft>
              <a:buFont typeface="Arial" panose="020B0604020202020204" pitchFamily="34" charset="0"/>
              <a:buChar char="•"/>
            </a:pPr>
            <a:r>
              <a:rPr lang="en-US" sz="1600" b="1" u="sng" dirty="0"/>
              <a:t>Solution:</a:t>
            </a:r>
            <a:r>
              <a:rPr lang="en-US" sz="1600" dirty="0"/>
              <a:t> A dynamic-recursive model (i.e., we do not know the future when making a decision today) that solves all energy, water, and land markets simultaneously one period at a time.</a:t>
            </a:r>
          </a:p>
          <a:p>
            <a:pPr marL="285750" indent="-285750" algn="just">
              <a:buFont typeface="Arial" panose="020B0604020202020204" pitchFamily="34" charset="0"/>
              <a:buChar char="•"/>
            </a:pPr>
            <a:r>
              <a:rPr lang="en-US" sz="1600" b="1" u="sng" dirty="0"/>
              <a:t>Temporal dimension: </a:t>
            </a:r>
          </a:p>
          <a:p>
            <a:pPr marL="742950" lvl="1" indent="-285750" algn="just">
              <a:buFont typeface="Arial" panose="020B0604020202020204" pitchFamily="34" charset="0"/>
              <a:buChar char="•"/>
            </a:pPr>
            <a:r>
              <a:rPr lang="en-US" sz="1600" dirty="0"/>
              <a:t>Base (last calibrated) year: 2015</a:t>
            </a:r>
          </a:p>
          <a:p>
            <a:pPr marL="742950" lvl="1" indent="-285750" algn="just">
              <a:buFont typeface="Arial" panose="020B0604020202020204" pitchFamily="34" charset="0"/>
              <a:buChar char="•"/>
            </a:pPr>
            <a:r>
              <a:rPr lang="en-US" sz="1600" dirty="0"/>
              <a:t>Model calibration (historical) period: 1990-2015</a:t>
            </a:r>
          </a:p>
          <a:p>
            <a:pPr marL="742950" lvl="1" indent="-285750" algn="just">
              <a:buFont typeface="Arial" panose="020B0604020202020204" pitchFamily="34" charset="0"/>
              <a:buChar char="•"/>
            </a:pPr>
            <a:r>
              <a:rPr lang="en-US" sz="1600" dirty="0"/>
              <a:t>Time steps: Model runs in 5-year time steps</a:t>
            </a:r>
          </a:p>
          <a:p>
            <a:pPr marL="742950" lvl="1" indent="-285750" algn="just">
              <a:spcAft>
                <a:spcPts val="600"/>
              </a:spcAft>
              <a:buFont typeface="Arial" panose="020B0604020202020204" pitchFamily="34" charset="0"/>
              <a:buChar char="•"/>
            </a:pPr>
            <a:r>
              <a:rPr lang="en-US" sz="1600" dirty="0"/>
              <a:t>Horizon: Simulations can extend up to 2100 </a:t>
            </a:r>
          </a:p>
          <a:p>
            <a:pPr marL="285750" indent="-285750" algn="just">
              <a:spcAft>
                <a:spcPts val="600"/>
              </a:spcAft>
              <a:buFont typeface="Arial" panose="020B0604020202020204" pitchFamily="34" charset="0"/>
              <a:buChar char="•"/>
            </a:pPr>
            <a:r>
              <a:rPr lang="en-US" sz="1600" b="1" u="sng" dirty="0"/>
              <a:t>Spatial dimension:</a:t>
            </a:r>
            <a:r>
              <a:rPr lang="en-US" sz="1600" dirty="0"/>
              <a:t> 32 energy-economic regions including USA, 384 land regions, 235 water basins, and 1 climate system.</a:t>
            </a:r>
          </a:p>
          <a:p>
            <a:pPr marL="285750" indent="-285750" algn="just">
              <a:spcAft>
                <a:spcPts val="600"/>
              </a:spcAft>
              <a:buFont typeface="Arial" panose="020B0604020202020204" pitchFamily="34" charset="0"/>
              <a:buChar char="•"/>
            </a:pPr>
            <a:r>
              <a:rPr lang="en-US" sz="1600" b="1" u="sng" dirty="0"/>
              <a:t>Applications:</a:t>
            </a:r>
            <a:r>
              <a:rPr lang="en-US" sz="1600" dirty="0"/>
              <a:t> Often used to evaluate impacts of socioeconomic development, climate and energy policies, technology and resource developments, etc.</a:t>
            </a:r>
          </a:p>
        </p:txBody>
      </p:sp>
      <p:pic>
        <p:nvPicPr>
          <p:cNvPr id="10" name="Picture 9">
            <a:extLst>
              <a:ext uri="{FF2B5EF4-FFF2-40B4-BE49-F238E27FC236}">
                <a16:creationId xmlns:a16="http://schemas.microsoft.com/office/drawing/2014/main" id="{EBE58760-8708-49FC-8C9E-970C1A3AA029}"/>
              </a:ext>
            </a:extLst>
          </p:cNvPr>
          <p:cNvPicPr>
            <a:picLocks noChangeAspect="1"/>
          </p:cNvPicPr>
          <p:nvPr/>
        </p:nvPicPr>
        <p:blipFill rotWithShape="1">
          <a:blip r:embed="rId4"/>
          <a:srcRect r="73041"/>
          <a:stretch/>
        </p:blipFill>
        <p:spPr>
          <a:xfrm>
            <a:off x="425469" y="1619635"/>
            <a:ext cx="1369775" cy="2782247"/>
          </a:xfrm>
          <a:prstGeom prst="rect">
            <a:avLst/>
          </a:prstGeom>
        </p:spPr>
      </p:pic>
      <p:pic>
        <p:nvPicPr>
          <p:cNvPr id="11" name="Picture 10">
            <a:extLst>
              <a:ext uri="{FF2B5EF4-FFF2-40B4-BE49-F238E27FC236}">
                <a16:creationId xmlns:a16="http://schemas.microsoft.com/office/drawing/2014/main" id="{8C2A42DD-0F91-4705-935D-88086C16F767}"/>
              </a:ext>
            </a:extLst>
          </p:cNvPr>
          <p:cNvPicPr>
            <a:picLocks noChangeAspect="1"/>
          </p:cNvPicPr>
          <p:nvPr/>
        </p:nvPicPr>
        <p:blipFill rotWithShape="1">
          <a:blip r:embed="rId5"/>
          <a:srcRect l="47476" t="72709" r="18128" b="14828"/>
          <a:stretch/>
        </p:blipFill>
        <p:spPr>
          <a:xfrm>
            <a:off x="221749" y="5165480"/>
            <a:ext cx="6625120" cy="1350235"/>
          </a:xfrm>
          <a:prstGeom prst="rect">
            <a:avLst/>
          </a:prstGeom>
        </p:spPr>
      </p:pic>
      <p:sp>
        <p:nvSpPr>
          <p:cNvPr id="12" name="Rectangle: Rounded Corners 11">
            <a:extLst>
              <a:ext uri="{FF2B5EF4-FFF2-40B4-BE49-F238E27FC236}">
                <a16:creationId xmlns:a16="http://schemas.microsoft.com/office/drawing/2014/main" id="{5906CB06-27DA-4BB8-886E-8EC0B62B090B}"/>
              </a:ext>
            </a:extLst>
          </p:cNvPr>
          <p:cNvSpPr/>
          <p:nvPr/>
        </p:nvSpPr>
        <p:spPr>
          <a:xfrm>
            <a:off x="189186" y="1147170"/>
            <a:ext cx="6657683" cy="3351299"/>
          </a:xfrm>
          <a:prstGeom prst="roundRect">
            <a:avLst/>
          </a:prstGeom>
          <a:noFill/>
          <a:ln w="19050">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E98A476-E4E8-45BE-A222-4F4BAFD11DD8}"/>
              </a:ext>
            </a:extLst>
          </p:cNvPr>
          <p:cNvSpPr/>
          <p:nvPr/>
        </p:nvSpPr>
        <p:spPr>
          <a:xfrm>
            <a:off x="189186" y="5094480"/>
            <a:ext cx="6657683" cy="1387362"/>
          </a:xfrm>
          <a:prstGeom prst="roundRect">
            <a:avLst/>
          </a:prstGeom>
          <a:noFill/>
          <a:ln w="19050">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8E0F51-5A9C-4D87-8861-00F3DE59C077}"/>
              </a:ext>
            </a:extLst>
          </p:cNvPr>
          <p:cNvSpPr/>
          <p:nvPr/>
        </p:nvSpPr>
        <p:spPr>
          <a:xfrm>
            <a:off x="333401" y="6519560"/>
            <a:ext cx="3248005" cy="286232"/>
          </a:xfrm>
          <a:prstGeom prst="rect">
            <a:avLst/>
          </a:prstGeom>
        </p:spPr>
        <p:txBody>
          <a:bodyPr wrap="none">
            <a:spAutoFit/>
          </a:bodyPr>
          <a:lstStyle/>
          <a:p>
            <a:pPr lvl="0">
              <a:lnSpc>
                <a:spcPct val="90000"/>
              </a:lnSpc>
              <a:spcBef>
                <a:spcPts val="1000"/>
              </a:spcBef>
              <a:buClr>
                <a:srgbClr val="000000"/>
              </a:buClr>
              <a:buSzPts val="2000"/>
            </a:pPr>
            <a:r>
              <a:rPr lang="en-US" sz="1400" u="sng" dirty="0">
                <a:solidFill>
                  <a:srgbClr val="000000"/>
                </a:solidFill>
                <a:ea typeface="Arial"/>
                <a:cs typeface="Arial"/>
                <a:sym typeface="Arial"/>
                <a:hlinkClick r:id="rId6">
                  <a:extLst>
                    <a:ext uri="{A12FA001-AC4F-418D-AE19-62706E023703}">
                      <ahyp:hlinkClr xmlns:ahyp="http://schemas.microsoft.com/office/drawing/2018/hyperlinkcolor" val="tx"/>
                    </a:ext>
                  </a:extLst>
                </a:hlinkClick>
              </a:rPr>
              <a:t>http://jgcri.github.io/gcam-doc/toc.html</a:t>
            </a:r>
            <a:r>
              <a:rPr lang="en-US" sz="1400" dirty="0">
                <a:solidFill>
                  <a:srgbClr val="000000"/>
                </a:solidFill>
                <a:ea typeface="Arial"/>
                <a:cs typeface="Arial"/>
                <a:sym typeface="Arial"/>
              </a:rPr>
              <a:t> </a:t>
            </a:r>
            <a:endParaRPr lang="en-US" sz="1400" dirty="0"/>
          </a:p>
        </p:txBody>
      </p:sp>
      <p:sp>
        <p:nvSpPr>
          <p:cNvPr id="15" name="Title 1">
            <a:extLst>
              <a:ext uri="{FF2B5EF4-FFF2-40B4-BE49-F238E27FC236}">
                <a16:creationId xmlns:a16="http://schemas.microsoft.com/office/drawing/2014/main" id="{B00066B1-3519-484C-98DE-267B339F9179}"/>
              </a:ext>
            </a:extLst>
          </p:cNvPr>
          <p:cNvSpPr txBox="1">
            <a:spLocks/>
          </p:cNvSpPr>
          <p:nvPr/>
        </p:nvSpPr>
        <p:spPr>
          <a:xfrm>
            <a:off x="221749" y="4598293"/>
            <a:ext cx="6625120" cy="443198"/>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500" b="1" i="0" kern="1200">
                <a:solidFill>
                  <a:srgbClr val="D57500"/>
                </a:solidFill>
                <a:latin typeface="Arial"/>
                <a:ea typeface="+mj-ea"/>
                <a:cs typeface="Arial"/>
              </a:defRPr>
            </a:lvl1pPr>
          </a:lstStyle>
          <a:p>
            <a:pPr algn="ctr"/>
            <a:r>
              <a:rPr lang="en-US" sz="3200" dirty="0">
                <a:solidFill>
                  <a:schemeClr val="tx1"/>
                </a:solidFill>
              </a:rPr>
              <a:t>GCAM Default Regions</a:t>
            </a:r>
          </a:p>
        </p:txBody>
      </p:sp>
    </p:spTree>
    <p:extLst>
      <p:ext uri="{BB962C8B-B14F-4D97-AF65-F5344CB8AC3E}">
        <p14:creationId xmlns:p14="http://schemas.microsoft.com/office/powerpoint/2010/main" val="278629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1400"/>
            <a:ext cx="10151533" cy="498598"/>
          </a:xfrm>
        </p:spPr>
        <p:txBody>
          <a:bodyPr/>
          <a:lstStyle/>
          <a:p>
            <a:pPr algn="ctr"/>
            <a:r>
              <a:rPr lang="en-US" sz="3500" dirty="0">
                <a:solidFill>
                  <a:schemeClr val="tx1"/>
                </a:solidFill>
              </a:rPr>
              <a:t> Some Applications of GCAM</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7" name="Content Placeholder 2">
            <a:extLst>
              <a:ext uri="{FF2B5EF4-FFF2-40B4-BE49-F238E27FC236}">
                <a16:creationId xmlns:a16="http://schemas.microsoft.com/office/drawing/2014/main" id="{63874E59-90AD-40CA-A10B-B2DE9DCAEAEF}"/>
              </a:ext>
            </a:extLst>
          </p:cNvPr>
          <p:cNvSpPr txBox="1">
            <a:spLocks/>
          </p:cNvSpPr>
          <p:nvPr/>
        </p:nvSpPr>
        <p:spPr>
          <a:xfrm>
            <a:off x="237067" y="1210733"/>
            <a:ext cx="11794065" cy="538345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200" dirty="0"/>
              <a:t>Impacts of climate change on global water resources (World Bank 2015-2017)</a:t>
            </a:r>
          </a:p>
          <a:p>
            <a:pPr>
              <a:spcBef>
                <a:spcPts val="600"/>
              </a:spcBef>
            </a:pPr>
            <a:r>
              <a:rPr lang="en-US" sz="2200" dirty="0"/>
              <a:t>Land-Energy-Water Nexus Analysis in the Middle East and North Africa Region (World Bank 2017-2018).</a:t>
            </a:r>
          </a:p>
          <a:p>
            <a:pPr>
              <a:spcBef>
                <a:spcPts val="600"/>
              </a:spcBef>
            </a:pPr>
            <a:r>
              <a:rPr lang="en-US" sz="2200" dirty="0"/>
              <a:t>Climate-Land-Energy-Water-Socioeconomics Nexus in Latin America and Caribbean Region (World Bank, 2018-2019).</a:t>
            </a:r>
          </a:p>
          <a:p>
            <a:pPr>
              <a:spcBef>
                <a:spcPts val="600"/>
              </a:spcBef>
            </a:pPr>
            <a:r>
              <a:rPr lang="en-US" sz="2200" dirty="0"/>
              <a:t>Support of NDC Analysis in Argentina, Uruguay, Colombia (Inter-American Development Bank, 2018-2021).</a:t>
            </a:r>
          </a:p>
          <a:p>
            <a:pPr>
              <a:spcBef>
                <a:spcPts val="600"/>
              </a:spcBef>
            </a:pPr>
            <a:r>
              <a:rPr lang="en-US" sz="2200" dirty="0"/>
              <a:t>Support of Climate Change and Development Reports (World Bank, 2021- present): National level analysis of water-energy-food nexus in over 20 countries in Africa, LAC, ECA, South Asia regions.</a:t>
            </a:r>
          </a:p>
          <a:p>
            <a:pPr>
              <a:spcBef>
                <a:spcPts val="600"/>
              </a:spcBef>
            </a:pPr>
            <a:r>
              <a:rPr lang="en-US" sz="2200" dirty="0"/>
              <a:t>GCAM has been used to support policy development (“Valuation of Water”) in Saudi Arabia.</a:t>
            </a:r>
          </a:p>
          <a:p>
            <a:pPr>
              <a:spcBef>
                <a:spcPts val="600"/>
              </a:spcBef>
            </a:pPr>
            <a:r>
              <a:rPr lang="en-US" sz="2200" b="1" dirty="0"/>
              <a:t>GCAM-USA</a:t>
            </a:r>
            <a:r>
              <a:rPr lang="en-US" sz="2200" dirty="0"/>
              <a:t>: county-level GCAM for the US, used to analyze climate-energy, land use and water policies across the country, recently used to develop the US Mid-Century Strategy for climate mitigation, US contributions to the Paris Agreement and follow ups.</a:t>
            </a:r>
          </a:p>
          <a:p>
            <a:pPr>
              <a:spcBef>
                <a:spcPts val="600"/>
              </a:spcBef>
            </a:pPr>
            <a:endParaRPr lang="en-US" sz="2200" dirty="0"/>
          </a:p>
          <a:p>
            <a:pPr>
              <a:spcBef>
                <a:spcPts val="600"/>
              </a:spcBef>
            </a:pPr>
            <a:endParaRPr lang="en-US" sz="2200" dirty="0"/>
          </a:p>
          <a:p>
            <a:pPr>
              <a:spcBef>
                <a:spcPts val="600"/>
              </a:spcBef>
            </a:pPr>
            <a:endParaRPr lang="en-US" sz="2200" dirty="0"/>
          </a:p>
        </p:txBody>
      </p:sp>
      <p:sp>
        <p:nvSpPr>
          <p:cNvPr id="8" name="Rectangle 7">
            <a:extLst>
              <a:ext uri="{FF2B5EF4-FFF2-40B4-BE49-F238E27FC236}">
                <a16:creationId xmlns:a16="http://schemas.microsoft.com/office/drawing/2014/main" id="{07892016-105C-447C-9640-67A0CFC66044}"/>
              </a:ext>
            </a:extLst>
          </p:cNvPr>
          <p:cNvSpPr/>
          <p:nvPr/>
        </p:nvSpPr>
        <p:spPr>
          <a:xfrm>
            <a:off x="237067" y="5370095"/>
            <a:ext cx="11717866" cy="11069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7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2E7F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973C4C5-DDD2-F2E0-3E8A-74CFE9A221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17" name="Slide Number Placeholder 3">
            <a:extLst>
              <a:ext uri="{FF2B5EF4-FFF2-40B4-BE49-F238E27FC236}">
                <a16:creationId xmlns:a16="http://schemas.microsoft.com/office/drawing/2014/main" id="{F8E5D010-3ECE-0868-7E59-1E62BD6BEA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84FF6D-5FD2-A847-8599-D7B37E65F8CD}" type="slidenum">
              <a:rPr kumimoji="0" lang="en-US" sz="1200" b="0" i="0" u="none" strike="noStrike" kern="1200" cap="none" spc="0" normalizeH="0" baseline="0" noProof="0" smtClean="0">
                <a:ln>
                  <a:noFill/>
                </a:ln>
                <a:solidFill>
                  <a:srgbClr val="2626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  </a:t>
            </a:r>
          </a:p>
        </p:txBody>
      </p:sp>
      <p:sp>
        <p:nvSpPr>
          <p:cNvPr id="29" name="Title 1">
            <a:extLst>
              <a:ext uri="{FF2B5EF4-FFF2-40B4-BE49-F238E27FC236}">
                <a16:creationId xmlns:a16="http://schemas.microsoft.com/office/drawing/2014/main" id="{9874742A-23F2-411F-BF57-655E61A24819}"/>
              </a:ext>
            </a:extLst>
          </p:cNvPr>
          <p:cNvSpPr>
            <a:spLocks noGrp="1"/>
          </p:cNvSpPr>
          <p:nvPr>
            <p:ph type="title"/>
          </p:nvPr>
        </p:nvSpPr>
        <p:spPr>
          <a:xfrm>
            <a:off x="177800" y="258325"/>
            <a:ext cx="10228574" cy="484748"/>
          </a:xfrm>
        </p:spPr>
        <p:txBody>
          <a:bodyPr/>
          <a:lstStyle/>
          <a:p>
            <a:pPr algn="ctr"/>
            <a:r>
              <a:rPr lang="en-US" sz="3500" dirty="0">
                <a:solidFill>
                  <a:schemeClr val="tx1"/>
                </a:solidFill>
              </a:rPr>
              <a:t>GCAM-USA</a:t>
            </a:r>
          </a:p>
        </p:txBody>
      </p:sp>
      <p:pic>
        <p:nvPicPr>
          <p:cNvPr id="9" name="Picture 8">
            <a:extLst>
              <a:ext uri="{FF2B5EF4-FFF2-40B4-BE49-F238E27FC236}">
                <a16:creationId xmlns:a16="http://schemas.microsoft.com/office/drawing/2014/main" id="{E91C26D6-2AB8-46E2-9E1B-2FF735B0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374" y="119591"/>
            <a:ext cx="1734829" cy="731520"/>
          </a:xfrm>
          <a:prstGeom prst="rect">
            <a:avLst/>
          </a:prstGeom>
        </p:spPr>
      </p:pic>
      <p:sp>
        <p:nvSpPr>
          <p:cNvPr id="7" name="Content Placeholder 2">
            <a:extLst>
              <a:ext uri="{FF2B5EF4-FFF2-40B4-BE49-F238E27FC236}">
                <a16:creationId xmlns:a16="http://schemas.microsoft.com/office/drawing/2014/main" id="{7F2BEF32-9160-4C49-87FA-8FAAC92A9D62}"/>
              </a:ext>
            </a:extLst>
          </p:cNvPr>
          <p:cNvSpPr txBox="1">
            <a:spLocks/>
          </p:cNvSpPr>
          <p:nvPr/>
        </p:nvSpPr>
        <p:spPr>
          <a:xfrm>
            <a:off x="122142" y="1019205"/>
            <a:ext cx="7797357" cy="548505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200" dirty="0"/>
              <a:t>GCAM-USA: version of GCAM with subnational detail in the U.S.</a:t>
            </a:r>
          </a:p>
          <a:p>
            <a:pPr lvl="1">
              <a:spcBef>
                <a:spcPts val="600"/>
              </a:spcBef>
            </a:pPr>
            <a:r>
              <a:rPr lang="en-US" sz="2000" dirty="0"/>
              <a:t>The 50 U.S. states plus the District of Columbia are included as explicit regions that operate within the global GCAM model. </a:t>
            </a:r>
          </a:p>
          <a:p>
            <a:pPr lvl="1">
              <a:spcBef>
                <a:spcPts val="600"/>
              </a:spcBef>
            </a:pPr>
            <a:endParaRPr lang="en-US" sz="2200" dirty="0"/>
          </a:p>
          <a:p>
            <a:pPr>
              <a:spcBef>
                <a:spcPts val="600"/>
              </a:spcBef>
            </a:pPr>
            <a:r>
              <a:rPr lang="en-US" sz="2200" dirty="0"/>
              <a:t>GCAM-USA is embedded within the global version of GCAM.</a:t>
            </a:r>
          </a:p>
          <a:p>
            <a:pPr lvl="1">
              <a:spcBef>
                <a:spcPts val="600"/>
              </a:spcBef>
            </a:pPr>
            <a:r>
              <a:rPr lang="en-US" sz="2000" dirty="0"/>
              <a:t>Conditions and markets in the U.S. are consistent with international conditions.</a:t>
            </a:r>
          </a:p>
          <a:p>
            <a:pPr>
              <a:spcBef>
                <a:spcPts val="600"/>
              </a:spcBef>
            </a:pPr>
            <a:endParaRPr lang="en-US" sz="2100" dirty="0"/>
          </a:p>
          <a:p>
            <a:pPr>
              <a:spcBef>
                <a:spcPts val="600"/>
              </a:spcBef>
            </a:pPr>
            <a:r>
              <a:rPr lang="en-US" sz="2200" dirty="0"/>
              <a:t>The subnational regions in GCAM-USA contain more detailed representations of socioeconomic drivers, renewable resource characteristics, energy transformation sectors, and end-use energy demands than the core GCAM (single U.S. region) model. </a:t>
            </a:r>
          </a:p>
          <a:p>
            <a:pPr>
              <a:spcBef>
                <a:spcPts val="600"/>
              </a:spcBef>
            </a:pPr>
            <a:endParaRPr lang="en-US" sz="2200" dirty="0"/>
          </a:p>
          <a:p>
            <a:pPr>
              <a:spcBef>
                <a:spcPts val="600"/>
              </a:spcBef>
            </a:pPr>
            <a:endParaRPr lang="en-US" sz="2200" dirty="0"/>
          </a:p>
          <a:p>
            <a:pPr>
              <a:spcBef>
                <a:spcPts val="600"/>
              </a:spcBef>
            </a:pPr>
            <a:endParaRPr lang="en-US" sz="2200" dirty="0"/>
          </a:p>
        </p:txBody>
      </p:sp>
      <p:pic>
        <p:nvPicPr>
          <p:cNvPr id="4" name="Picture 3">
            <a:extLst>
              <a:ext uri="{FF2B5EF4-FFF2-40B4-BE49-F238E27FC236}">
                <a16:creationId xmlns:a16="http://schemas.microsoft.com/office/drawing/2014/main" id="{0B2B9EFE-35DB-4E36-B6D8-30A7D8AB2E90}"/>
              </a:ext>
            </a:extLst>
          </p:cNvPr>
          <p:cNvPicPr>
            <a:picLocks noChangeAspect="1"/>
          </p:cNvPicPr>
          <p:nvPr/>
        </p:nvPicPr>
        <p:blipFill>
          <a:blip r:embed="rId3"/>
          <a:stretch>
            <a:fillRect/>
          </a:stretch>
        </p:blipFill>
        <p:spPr>
          <a:xfrm>
            <a:off x="8042374" y="1494324"/>
            <a:ext cx="3693392" cy="4663440"/>
          </a:xfrm>
          <a:prstGeom prst="rect">
            <a:avLst/>
          </a:prstGeom>
        </p:spPr>
      </p:pic>
      <p:sp>
        <p:nvSpPr>
          <p:cNvPr id="10" name="Rectangle 9">
            <a:extLst>
              <a:ext uri="{FF2B5EF4-FFF2-40B4-BE49-F238E27FC236}">
                <a16:creationId xmlns:a16="http://schemas.microsoft.com/office/drawing/2014/main" id="{2690F03A-46FD-4219-94D6-9F8FFC7846D3}"/>
              </a:ext>
            </a:extLst>
          </p:cNvPr>
          <p:cNvSpPr/>
          <p:nvPr/>
        </p:nvSpPr>
        <p:spPr>
          <a:xfrm>
            <a:off x="7841174" y="6094450"/>
            <a:ext cx="4436532" cy="328231"/>
          </a:xfrm>
          <a:prstGeom prst="rect">
            <a:avLst/>
          </a:prstGeom>
        </p:spPr>
        <p:txBody>
          <a:bodyPr wrap="square">
            <a:spAutoFit/>
          </a:bodyPr>
          <a:lstStyle/>
          <a:p>
            <a:pPr algn="just"/>
            <a:r>
              <a:rPr lang="en-US" sz="1533" b="1" dirty="0">
                <a:latin typeface="Times New Roman" panose="02020603050405020304" pitchFamily="18" charset="0"/>
              </a:rPr>
              <a:t>Source:</a:t>
            </a:r>
            <a:r>
              <a:rPr lang="en-US" sz="1333" dirty="0"/>
              <a:t> https://jgcri.github.io/gcam-doc/gcam-usa.html</a:t>
            </a:r>
          </a:p>
        </p:txBody>
      </p:sp>
      <p:sp>
        <p:nvSpPr>
          <p:cNvPr id="11" name="Title 1">
            <a:extLst>
              <a:ext uri="{FF2B5EF4-FFF2-40B4-BE49-F238E27FC236}">
                <a16:creationId xmlns:a16="http://schemas.microsoft.com/office/drawing/2014/main" id="{E9CBAA30-C20A-45E9-A427-99D9C8CFABFE}"/>
              </a:ext>
            </a:extLst>
          </p:cNvPr>
          <p:cNvSpPr txBox="1">
            <a:spLocks/>
          </p:cNvSpPr>
          <p:nvPr/>
        </p:nvSpPr>
        <p:spPr>
          <a:xfrm>
            <a:off x="8238874" y="1101839"/>
            <a:ext cx="3486651" cy="387798"/>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500" b="1" i="0" kern="1200">
                <a:solidFill>
                  <a:srgbClr val="D57500"/>
                </a:solidFill>
                <a:latin typeface="Arial"/>
                <a:ea typeface="+mj-ea"/>
                <a:cs typeface="Arial"/>
              </a:defRPr>
            </a:lvl1pPr>
          </a:lstStyle>
          <a:p>
            <a:pPr algn="ctr"/>
            <a:r>
              <a:rPr lang="en-US" sz="2800" dirty="0">
                <a:solidFill>
                  <a:schemeClr val="tx1"/>
                </a:solidFill>
              </a:rPr>
              <a:t>Core Global GCAM</a:t>
            </a:r>
          </a:p>
        </p:txBody>
      </p:sp>
      <p:sp>
        <p:nvSpPr>
          <p:cNvPr id="12" name="Title 1">
            <a:extLst>
              <a:ext uri="{FF2B5EF4-FFF2-40B4-BE49-F238E27FC236}">
                <a16:creationId xmlns:a16="http://schemas.microsoft.com/office/drawing/2014/main" id="{8E4B1513-78DD-4B39-A067-07DD714DADC8}"/>
              </a:ext>
            </a:extLst>
          </p:cNvPr>
          <p:cNvSpPr txBox="1">
            <a:spLocks/>
          </p:cNvSpPr>
          <p:nvPr/>
        </p:nvSpPr>
        <p:spPr>
          <a:xfrm>
            <a:off x="10752444" y="5082866"/>
            <a:ext cx="1388759" cy="775597"/>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500" b="1" i="0" kern="1200">
                <a:solidFill>
                  <a:srgbClr val="D57500"/>
                </a:solidFill>
                <a:latin typeface="Arial"/>
                <a:ea typeface="+mj-ea"/>
                <a:cs typeface="Arial"/>
              </a:defRPr>
            </a:lvl1pPr>
          </a:lstStyle>
          <a:p>
            <a:pPr algn="ctr"/>
            <a:r>
              <a:rPr lang="en-US" sz="2800" dirty="0">
                <a:solidFill>
                  <a:schemeClr val="tx1"/>
                </a:solidFill>
              </a:rPr>
              <a:t>GCAM-USA</a:t>
            </a:r>
          </a:p>
        </p:txBody>
      </p:sp>
    </p:spTree>
    <p:extLst>
      <p:ext uri="{BB962C8B-B14F-4D97-AF65-F5344CB8AC3E}">
        <p14:creationId xmlns:p14="http://schemas.microsoft.com/office/powerpoint/2010/main" val="1764863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_Mason_Theme">
  <a:themeElements>
    <a:clrScheme name="Custom 8">
      <a:dk1>
        <a:srgbClr val="262626"/>
      </a:dk1>
      <a:lt1>
        <a:srgbClr val="FFFFFF"/>
      </a:lt1>
      <a:dk2>
        <a:srgbClr val="006633"/>
      </a:dk2>
      <a:lt2>
        <a:srgbClr val="E7E6E6"/>
      </a:lt2>
      <a:accent1>
        <a:srgbClr val="FFCC33"/>
      </a:accent1>
      <a:accent2>
        <a:srgbClr val="00909E"/>
      </a:accent2>
      <a:accent3>
        <a:srgbClr val="415095"/>
      </a:accent3>
      <a:accent4>
        <a:srgbClr val="AB1D36"/>
      </a:accent4>
      <a:accent5>
        <a:srgbClr val="81A32B"/>
      </a:accent5>
      <a:accent6>
        <a:srgbClr val="9D7F2C"/>
      </a:accent6>
      <a:hlink>
        <a:srgbClr val="F7941D"/>
      </a:hlink>
      <a:folHlink>
        <a:srgbClr val="A623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_Mason_Theme" id="{34EE84E4-B9D9-4144-A8C2-3A2669CBD3AF}" vid="{704AFC1E-DEA8-F145-AFFE-35F980C0FE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26A2302C6F4D4D8B486CB1FB8C517C" ma:contentTypeVersion="16" ma:contentTypeDescription="Create a new document." ma:contentTypeScope="" ma:versionID="b23377f72aab8256049b3427b88f3be5">
  <xsd:schema xmlns:xsd="http://www.w3.org/2001/XMLSchema" xmlns:xs="http://www.w3.org/2001/XMLSchema" xmlns:p="http://schemas.microsoft.com/office/2006/metadata/properties" xmlns:ns1="ee1e7348-9fdb-4116-b8ba-44b402f50e56" targetNamespace="http://schemas.microsoft.com/office/2006/metadata/properties" ma:root="true" ma:fieldsID="97b3a1eb0a741093a18d2f9073073e64" ns1:_="">
    <xsd:import namespace="ee1e7348-9fdb-4116-b8ba-44b402f50e56"/>
    <xsd:element name="properties">
      <xsd:complexType>
        <xsd:sequence>
          <xsd:element name="documentManagement">
            <xsd:complexType>
              <xsd:all>
                <xsd:element ref="ns1:_x0049_D1"/>
                <xsd:element ref="ns1:Meeting_x0020_Date"/>
                <xsd:element ref="ns1:Order0" minOccurs="0"/>
                <xsd:element ref="ns1:OutreachLocation" minOccurs="0"/>
                <xsd:element ref="ns1:Doc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1e7348-9fdb-4116-b8ba-44b402f50e56" elementFormDefault="qualified">
    <xsd:import namespace="http://schemas.microsoft.com/office/2006/documentManagement/types"/>
    <xsd:import namespace="http://schemas.microsoft.com/office/infopath/2007/PartnerControls"/>
    <xsd:element name="_x0049_D1" ma:index="0" ma:displayName="ID1" ma:decimals="0" ma:indexed="true" ma:internalName="_x0049_D1" ma:readOnly="false" ma:percentage="FALSE">
      <xsd:simpleType>
        <xsd:restriction base="dms:Number"/>
      </xsd:simpleType>
    </xsd:element>
    <xsd:element name="Meeting_x0020_Date" ma:index="3" ma:displayName="Meeting Date" ma:format="DateOnly" ma:internalName="Meeting_x0020_Date" ma:readOnly="false">
      <xsd:simpleType>
        <xsd:restriction base="dms:DateTime"/>
      </xsd:simpleType>
    </xsd:element>
    <xsd:element name="Order0" ma:index="4" nillable="true" ma:displayName="Order" ma:decimals="0" ma:internalName="Order0" ma:readOnly="false" ma:percentage="FALSE">
      <xsd:simpleType>
        <xsd:restriction base="dms:Number"/>
      </xsd:simpleType>
    </xsd:element>
    <xsd:element name="OutreachLocation" ma:index="5" nillable="true" ma:displayName="Other" ma:internalName="OutreachLocation" ma:readOnly="false">
      <xsd:simpleType>
        <xsd:restriction base="dms:Text">
          <xsd:maxLength value="255"/>
        </xsd:restriction>
      </xsd:simpleType>
    </xsd:element>
    <xsd:element name="Doc_Status" ma:index="6" nillable="true" ma:displayName="Doc_Status" ma:default="Active" ma:format="Dropdown" ma:internalName="Doc_Status" ma:readOnly="false">
      <xsd:simpleType>
        <xsd:restriction base="dms:Choice">
          <xsd:enumeration value="Active"/>
          <xsd:enumeration value="Do not display"/>
          <xsd:enumeration value="Archiv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r0 xmlns="ee1e7348-9fdb-4116-b8ba-44b402f50e56">1</Order0>
    <Doc_Status xmlns="ee1e7348-9fdb-4116-b8ba-44b402f50e56">Archive</Doc_Status>
    <_x0049_D1 xmlns="ee1e7348-9fdb-4116-b8ba-44b402f50e56">99</_x0049_D1>
    <OutreachLocation xmlns="ee1e7348-9fdb-4116-b8ba-44b402f50e56" xsi:nil="true"/>
    <Meeting_x0020_Date xmlns="ee1e7348-9fdb-4116-b8ba-44b402f50e56">2024-12-20T05:00:00+00:00</Meeting_x0020_Date>
  </documentManagement>
</p:properties>
</file>

<file path=customXml/itemProps1.xml><?xml version="1.0" encoding="utf-8"?>
<ds:datastoreItem xmlns:ds="http://schemas.openxmlformats.org/officeDocument/2006/customXml" ds:itemID="{CA6B1C0A-C1B7-498C-9145-7DF5EC129378}"/>
</file>

<file path=customXml/itemProps2.xml><?xml version="1.0" encoding="utf-8"?>
<ds:datastoreItem xmlns:ds="http://schemas.openxmlformats.org/officeDocument/2006/customXml" ds:itemID="{31ABB9D4-585D-40F4-A5BC-9E07BD453EF7}"/>
</file>

<file path=customXml/itemProps3.xml><?xml version="1.0" encoding="utf-8"?>
<ds:datastoreItem xmlns:ds="http://schemas.openxmlformats.org/officeDocument/2006/customXml" ds:itemID="{79646568-5919-44EA-B5F8-E0A301BA0F5B}"/>
</file>

<file path=docProps/app.xml><?xml version="1.0" encoding="utf-8"?>
<Properties xmlns="http://schemas.openxmlformats.org/officeDocument/2006/extended-properties" xmlns:vt="http://schemas.openxmlformats.org/officeDocument/2006/docPropsVTypes">
  <TotalTime>17173</TotalTime>
  <Words>3349</Words>
  <Application>Microsoft Office PowerPoint</Application>
  <PresentationFormat>Widescreen</PresentationFormat>
  <Paragraphs>299</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ElsevierGulliver</vt:lpstr>
      <vt:lpstr>Helvetica</vt:lpstr>
      <vt:lpstr>Times New Roman</vt:lpstr>
      <vt:lpstr>Office Theme</vt:lpstr>
      <vt:lpstr>Basic_Mason_Theme</vt:lpstr>
      <vt:lpstr>Global Change Analysis Model (GCAM-USA):  Integrated Assessment Modeling of Subnational Energy, Water, and Land Systems for the State of Maryland</vt:lpstr>
      <vt:lpstr>Outline</vt:lpstr>
      <vt:lpstr>Society's "Nexus" interconnected goals and challenges</vt:lpstr>
      <vt:lpstr>What are Integrated Assessment Models (IAMs)?</vt:lpstr>
      <vt:lpstr>Multi-sector Human-Earth System models developed by interdisciplinary teams</vt:lpstr>
      <vt:lpstr>Global Change Analysis Model (GCAM)</vt:lpstr>
      <vt:lpstr>GCAM Characteristics</vt:lpstr>
      <vt:lpstr> Some Applications of GCAM</vt:lpstr>
      <vt:lpstr>GCAM-USA</vt:lpstr>
      <vt:lpstr>GCAM-USA</vt:lpstr>
      <vt:lpstr>GCAM-USA</vt:lpstr>
      <vt:lpstr>GCAM-USA Reference Scenario</vt:lpstr>
      <vt:lpstr>Socioeconomic Drivers</vt:lpstr>
      <vt:lpstr>Energy Sector: End-Use Energy Demands (1)</vt:lpstr>
      <vt:lpstr>Energy Sector: End-Use Energy Demands (2)</vt:lpstr>
      <vt:lpstr>Energy Sector: Electric Power (1)</vt:lpstr>
      <vt:lpstr>Energy Sector: Electric Power (2)</vt:lpstr>
      <vt:lpstr>Greenhouse Gas (GHG) Emissions (1)</vt:lpstr>
      <vt:lpstr>Greenhouse Gas (GHG) Emissions (2)</vt:lpstr>
      <vt:lpstr>Water Sector: Water Withdrawals</vt:lpstr>
      <vt:lpstr>Climate Policy (Net-Zero) Scenarios</vt:lpstr>
      <vt:lpstr>Climate Policy (Net-Zero) Scenarios</vt:lpstr>
      <vt:lpstr>Climate Policy (Net-Zero) Scenarios</vt:lpstr>
      <vt:lpstr>MD: GHG Emissions (1) </vt:lpstr>
      <vt:lpstr>MD: GHG Emissions (2) </vt:lpstr>
      <vt:lpstr>MD: GHG Emissions (3) </vt:lpstr>
      <vt:lpstr>MD: Energy Sector (1)</vt:lpstr>
      <vt:lpstr>Energy Sector (2)</vt:lpstr>
      <vt:lpstr>Implications of Net-Zero Pathways for Health</vt:lpstr>
      <vt:lpstr>Implications of Net-Zero Pathways for the Water Sector</vt:lpstr>
      <vt:lpstr>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Change Analysis Model GCAMUSA Integrated Assessment Modeling of Subnational Energy, Water, and Land Systems for the State of Maryland</dc:title>
  <dc:creator>Silvia</dc:creator>
  <cp:lastModifiedBy>Silvia</cp:lastModifiedBy>
  <cp:revision>192</cp:revision>
  <dcterms:created xsi:type="dcterms:W3CDTF">2024-08-08T21:47:39Z</dcterms:created>
  <dcterms:modified xsi:type="dcterms:W3CDTF">2024-10-22T03:41:58Z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0x010100F726A2302C6F4D4D8B486CB1FB8C517C</vt:lpwstr>
  </property>
</Properties>
</file>